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77" r:id="rId8"/>
    <p:sldId id="278" r:id="rId9"/>
    <p:sldId id="279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117" d="100"/>
          <a:sy n="117" d="100"/>
        </p:scale>
        <p:origin x="456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CA741E-A9D4-43F8-9B13-0E8417842DA7}" type="doc">
      <dgm:prSet loTypeId="urn:microsoft.com/office/officeart/2005/8/layout/orgChart1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0E0B648-8DB5-49E1-A703-4617C25C9807}">
      <dgm:prSet phldrT="[Текст]" custT="1"/>
      <dgm:spPr/>
      <dgm:t>
        <a:bodyPr/>
        <a:lstStyle/>
        <a:p>
          <a:r>
            <a:rPr lang="ru-RU" sz="1400" b="1" dirty="0" smtClean="0"/>
            <a:t>В рамках окружной программы «Содействие развитию жилищного строительства на 2011-2013 годы и период до 2015 года»</a:t>
          </a:r>
          <a:endParaRPr lang="ru-RU" sz="1400" dirty="0"/>
        </a:p>
      </dgm:t>
    </dgm:pt>
    <dgm:pt modelId="{B89907D3-83CC-4214-BADD-4291FDBE0B87}" type="parTrans" cxnId="{12D213F2-7778-462E-85AE-D5235F309917}">
      <dgm:prSet/>
      <dgm:spPr/>
      <dgm:t>
        <a:bodyPr/>
        <a:lstStyle/>
        <a:p>
          <a:endParaRPr lang="ru-RU"/>
        </a:p>
      </dgm:t>
    </dgm:pt>
    <dgm:pt modelId="{CF056B4A-B61C-495E-989D-64E14B0647B4}" type="sibTrans" cxnId="{12D213F2-7778-462E-85AE-D5235F309917}">
      <dgm:prSet/>
      <dgm:spPr/>
      <dgm:t>
        <a:bodyPr/>
        <a:lstStyle/>
        <a:p>
          <a:endParaRPr lang="ru-RU"/>
        </a:p>
      </dgm:t>
    </dgm:pt>
    <dgm:pt modelId="{104B5ACD-0B2D-4FD2-AB05-1C2EAB914CAA}">
      <dgm:prSet phldrT="[Текст]" custT="1"/>
      <dgm:spPr/>
      <dgm:t>
        <a:bodyPr/>
        <a:lstStyle/>
        <a:p>
          <a:r>
            <a:rPr lang="ru-RU" sz="1200" b="1" dirty="0" smtClean="0"/>
            <a:t>ведется  строительство   45-квартирного  жилого дома по ул. Молодежная, 20 (подрядчик ООО  «</a:t>
          </a:r>
          <a:r>
            <a:rPr lang="ru-RU" sz="1200" b="1" dirty="0" err="1" smtClean="0"/>
            <a:t>ЮграТехСервис</a:t>
          </a:r>
          <a:r>
            <a:rPr lang="ru-RU" sz="1200" b="1" dirty="0" smtClean="0"/>
            <a:t>»- генеральный директор Гусев), сдача объекта- июль 2015 года. </a:t>
          </a:r>
          <a:endParaRPr lang="ru-RU" sz="1200" dirty="0"/>
        </a:p>
      </dgm:t>
    </dgm:pt>
    <dgm:pt modelId="{056529DB-9918-4E3C-8939-B17DEC33E1DF}" type="parTrans" cxnId="{EC250597-354A-4FC6-9371-A3084DC70622}">
      <dgm:prSet/>
      <dgm:spPr/>
      <dgm:t>
        <a:bodyPr/>
        <a:lstStyle/>
        <a:p>
          <a:endParaRPr lang="ru-RU"/>
        </a:p>
      </dgm:t>
    </dgm:pt>
    <dgm:pt modelId="{BBF4A412-0E43-4B9F-8216-001901E1FD6A}" type="sibTrans" cxnId="{EC250597-354A-4FC6-9371-A3084DC70622}">
      <dgm:prSet/>
      <dgm:spPr/>
      <dgm:t>
        <a:bodyPr/>
        <a:lstStyle/>
        <a:p>
          <a:endParaRPr lang="ru-RU"/>
        </a:p>
      </dgm:t>
    </dgm:pt>
    <dgm:pt modelId="{6CA7FB96-4EAE-49C2-9751-581D48AE4707}">
      <dgm:prSet phldrT="[Текст]" custT="1"/>
      <dgm:spPr/>
      <dgm:t>
        <a:bodyPr/>
        <a:lstStyle/>
        <a:p>
          <a:r>
            <a:rPr lang="ru-RU" sz="1200" b="1" dirty="0" smtClean="0"/>
            <a:t>заканчивается проектирование двух  многоквартирных жилых дома во 2 микрорайоне, под которые уже выделены земельные участки и определен подрядчик ( ООО «</a:t>
          </a:r>
          <a:r>
            <a:rPr lang="ru-RU" sz="1200" b="1" dirty="0" err="1" smtClean="0"/>
            <a:t>ВегаЮграСтрой</a:t>
          </a:r>
          <a:r>
            <a:rPr lang="ru-RU" sz="1200" b="1" dirty="0" smtClean="0"/>
            <a:t>»</a:t>
          </a:r>
          <a:r>
            <a:rPr lang="ru-RU" sz="1200" dirty="0" smtClean="0"/>
            <a:t> </a:t>
          </a:r>
          <a:r>
            <a:rPr lang="ru-RU" sz="1200" b="1" dirty="0" smtClean="0"/>
            <a:t>).</a:t>
          </a:r>
          <a:endParaRPr lang="ru-RU" sz="1200" dirty="0"/>
        </a:p>
      </dgm:t>
    </dgm:pt>
    <dgm:pt modelId="{46F6268F-AA2D-49B7-B6D4-9373C2B98485}" type="parTrans" cxnId="{8FBA339E-B455-4B27-8F9C-DD280A2A6A80}">
      <dgm:prSet/>
      <dgm:spPr/>
      <dgm:t>
        <a:bodyPr/>
        <a:lstStyle/>
        <a:p>
          <a:endParaRPr lang="ru-RU"/>
        </a:p>
      </dgm:t>
    </dgm:pt>
    <dgm:pt modelId="{68991847-882D-4E7B-A467-C5046CF6212E}" type="sibTrans" cxnId="{8FBA339E-B455-4B27-8F9C-DD280A2A6A80}">
      <dgm:prSet/>
      <dgm:spPr/>
      <dgm:t>
        <a:bodyPr/>
        <a:lstStyle/>
        <a:p>
          <a:endParaRPr lang="ru-RU"/>
        </a:p>
      </dgm:t>
    </dgm:pt>
    <dgm:pt modelId="{BBA2183E-4F96-4592-AA0B-B6180316A365}" type="pres">
      <dgm:prSet presAssocID="{B1CA741E-A9D4-43F8-9B13-0E8417842DA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3E649D2-6364-46C0-97B0-14E173F244DF}" type="pres">
      <dgm:prSet presAssocID="{B0E0B648-8DB5-49E1-A703-4617C25C9807}" presName="hierRoot1" presStyleCnt="0">
        <dgm:presLayoutVars>
          <dgm:hierBranch val="init"/>
        </dgm:presLayoutVars>
      </dgm:prSet>
      <dgm:spPr/>
    </dgm:pt>
    <dgm:pt modelId="{CF956FE7-9801-48D8-80DD-7B8E300200FA}" type="pres">
      <dgm:prSet presAssocID="{B0E0B648-8DB5-49E1-A703-4617C25C9807}" presName="rootComposite1" presStyleCnt="0"/>
      <dgm:spPr/>
    </dgm:pt>
    <dgm:pt modelId="{B2E7773E-BCD0-41D8-AD37-6F1BC067B4C1}" type="pres">
      <dgm:prSet presAssocID="{B0E0B648-8DB5-49E1-A703-4617C25C9807}" presName="rootText1" presStyleLbl="node0" presStyleIdx="0" presStyleCnt="1" custScaleX="1725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6B5245-2A98-4FAF-84CF-2A06D61148B2}" type="pres">
      <dgm:prSet presAssocID="{B0E0B648-8DB5-49E1-A703-4617C25C980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BF5C76A-7EAE-451C-A569-A7C2D5C1A719}" type="pres">
      <dgm:prSet presAssocID="{B0E0B648-8DB5-49E1-A703-4617C25C9807}" presName="hierChild2" presStyleCnt="0"/>
      <dgm:spPr/>
    </dgm:pt>
    <dgm:pt modelId="{65DD0DB2-AC3B-4F3F-9A3B-A82035759236}" type="pres">
      <dgm:prSet presAssocID="{056529DB-9918-4E3C-8939-B17DEC33E1DF}" presName="Name37" presStyleLbl="parChTrans1D2" presStyleIdx="0" presStyleCnt="2"/>
      <dgm:spPr/>
      <dgm:t>
        <a:bodyPr/>
        <a:lstStyle/>
        <a:p>
          <a:endParaRPr lang="ru-RU"/>
        </a:p>
      </dgm:t>
    </dgm:pt>
    <dgm:pt modelId="{E31566F9-CFA6-43F2-9B72-F0FFC5D2B100}" type="pres">
      <dgm:prSet presAssocID="{104B5ACD-0B2D-4FD2-AB05-1C2EAB914CAA}" presName="hierRoot2" presStyleCnt="0">
        <dgm:presLayoutVars>
          <dgm:hierBranch val="init"/>
        </dgm:presLayoutVars>
      </dgm:prSet>
      <dgm:spPr/>
    </dgm:pt>
    <dgm:pt modelId="{713AB214-BD2E-457A-BE3D-762835FC8A1A}" type="pres">
      <dgm:prSet presAssocID="{104B5ACD-0B2D-4FD2-AB05-1C2EAB914CAA}" presName="rootComposite" presStyleCnt="0"/>
      <dgm:spPr/>
    </dgm:pt>
    <dgm:pt modelId="{D1B14AED-444A-41D3-BAC6-DB76EB8CECDE}" type="pres">
      <dgm:prSet presAssocID="{104B5ACD-0B2D-4FD2-AB05-1C2EAB914CAA}" presName="rootText" presStyleLbl="node2" presStyleIdx="0" presStyleCnt="2" custScaleX="82626" custScaleY="183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089175-B6F7-4488-A1E9-15A0E89C3E23}" type="pres">
      <dgm:prSet presAssocID="{104B5ACD-0B2D-4FD2-AB05-1C2EAB914CAA}" presName="rootConnector" presStyleLbl="node2" presStyleIdx="0" presStyleCnt="2"/>
      <dgm:spPr/>
      <dgm:t>
        <a:bodyPr/>
        <a:lstStyle/>
        <a:p>
          <a:endParaRPr lang="ru-RU"/>
        </a:p>
      </dgm:t>
    </dgm:pt>
    <dgm:pt modelId="{C80F4550-61A8-42C7-8CCB-2197D72DE23D}" type="pres">
      <dgm:prSet presAssocID="{104B5ACD-0B2D-4FD2-AB05-1C2EAB914CAA}" presName="hierChild4" presStyleCnt="0"/>
      <dgm:spPr/>
    </dgm:pt>
    <dgm:pt modelId="{06D1AEDB-9344-4A6F-96CE-A2C7D604424C}" type="pres">
      <dgm:prSet presAssocID="{104B5ACD-0B2D-4FD2-AB05-1C2EAB914CAA}" presName="hierChild5" presStyleCnt="0"/>
      <dgm:spPr/>
    </dgm:pt>
    <dgm:pt modelId="{4BD262B3-4807-478E-8D54-7B15BF77408F}" type="pres">
      <dgm:prSet presAssocID="{46F6268F-AA2D-49B7-B6D4-9373C2B98485}" presName="Name37" presStyleLbl="parChTrans1D2" presStyleIdx="1" presStyleCnt="2"/>
      <dgm:spPr/>
      <dgm:t>
        <a:bodyPr/>
        <a:lstStyle/>
        <a:p>
          <a:endParaRPr lang="ru-RU"/>
        </a:p>
      </dgm:t>
    </dgm:pt>
    <dgm:pt modelId="{04F207E8-0FFA-4F70-9D7D-960DBDD87959}" type="pres">
      <dgm:prSet presAssocID="{6CA7FB96-4EAE-49C2-9751-581D48AE4707}" presName="hierRoot2" presStyleCnt="0">
        <dgm:presLayoutVars>
          <dgm:hierBranch val="init"/>
        </dgm:presLayoutVars>
      </dgm:prSet>
      <dgm:spPr/>
    </dgm:pt>
    <dgm:pt modelId="{3D051D90-D39C-4D1E-9762-5462CAA4262A}" type="pres">
      <dgm:prSet presAssocID="{6CA7FB96-4EAE-49C2-9751-581D48AE4707}" presName="rootComposite" presStyleCnt="0"/>
      <dgm:spPr/>
    </dgm:pt>
    <dgm:pt modelId="{0B5CE6E2-C812-4238-8550-8186C332D729}" type="pres">
      <dgm:prSet presAssocID="{6CA7FB96-4EAE-49C2-9751-581D48AE4707}" presName="rootText" presStyleLbl="node2" presStyleIdx="1" presStyleCnt="2" custScaleX="87111" custScaleY="1848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2C3706-7229-427A-B1F7-594D801A260C}" type="pres">
      <dgm:prSet presAssocID="{6CA7FB96-4EAE-49C2-9751-581D48AE4707}" presName="rootConnector" presStyleLbl="node2" presStyleIdx="1" presStyleCnt="2"/>
      <dgm:spPr/>
      <dgm:t>
        <a:bodyPr/>
        <a:lstStyle/>
        <a:p>
          <a:endParaRPr lang="ru-RU"/>
        </a:p>
      </dgm:t>
    </dgm:pt>
    <dgm:pt modelId="{A5A95618-9DB2-413D-B0E4-C3284C9F229C}" type="pres">
      <dgm:prSet presAssocID="{6CA7FB96-4EAE-49C2-9751-581D48AE4707}" presName="hierChild4" presStyleCnt="0"/>
      <dgm:spPr/>
    </dgm:pt>
    <dgm:pt modelId="{C001190E-45D1-42D8-8207-D6696B2B6CC1}" type="pres">
      <dgm:prSet presAssocID="{6CA7FB96-4EAE-49C2-9751-581D48AE4707}" presName="hierChild5" presStyleCnt="0"/>
      <dgm:spPr/>
    </dgm:pt>
    <dgm:pt modelId="{D8A46FB5-72F3-4387-93BD-E111A68C0ED0}" type="pres">
      <dgm:prSet presAssocID="{B0E0B648-8DB5-49E1-A703-4617C25C9807}" presName="hierChild3" presStyleCnt="0"/>
      <dgm:spPr/>
    </dgm:pt>
  </dgm:ptLst>
  <dgm:cxnLst>
    <dgm:cxn modelId="{3BADE4E3-D9DE-4C85-9570-FFADDEF09622}" type="presOf" srcId="{B0E0B648-8DB5-49E1-A703-4617C25C9807}" destId="{B2E7773E-BCD0-41D8-AD37-6F1BC067B4C1}" srcOrd="0" destOrd="0" presId="urn:microsoft.com/office/officeart/2005/8/layout/orgChart1"/>
    <dgm:cxn modelId="{8881AD0C-1EF5-4589-8EFE-974A3958DFD6}" type="presOf" srcId="{104B5ACD-0B2D-4FD2-AB05-1C2EAB914CAA}" destId="{DD089175-B6F7-4488-A1E9-15A0E89C3E23}" srcOrd="1" destOrd="0" presId="urn:microsoft.com/office/officeart/2005/8/layout/orgChart1"/>
    <dgm:cxn modelId="{60455FB0-2C2F-4AA1-A641-CD18123D355E}" type="presOf" srcId="{104B5ACD-0B2D-4FD2-AB05-1C2EAB914CAA}" destId="{D1B14AED-444A-41D3-BAC6-DB76EB8CECDE}" srcOrd="0" destOrd="0" presId="urn:microsoft.com/office/officeart/2005/8/layout/orgChart1"/>
    <dgm:cxn modelId="{EC250597-354A-4FC6-9371-A3084DC70622}" srcId="{B0E0B648-8DB5-49E1-A703-4617C25C9807}" destId="{104B5ACD-0B2D-4FD2-AB05-1C2EAB914CAA}" srcOrd="0" destOrd="0" parTransId="{056529DB-9918-4E3C-8939-B17DEC33E1DF}" sibTransId="{BBF4A412-0E43-4B9F-8216-001901E1FD6A}"/>
    <dgm:cxn modelId="{17EA44CD-B7C1-4372-BA1F-1217BE054C35}" type="presOf" srcId="{6CA7FB96-4EAE-49C2-9751-581D48AE4707}" destId="{152C3706-7229-427A-B1F7-594D801A260C}" srcOrd="1" destOrd="0" presId="urn:microsoft.com/office/officeart/2005/8/layout/orgChart1"/>
    <dgm:cxn modelId="{9E1E6B66-057C-4330-A56B-B9BF075C7ABC}" type="presOf" srcId="{B0E0B648-8DB5-49E1-A703-4617C25C9807}" destId="{9F6B5245-2A98-4FAF-84CF-2A06D61148B2}" srcOrd="1" destOrd="0" presId="urn:microsoft.com/office/officeart/2005/8/layout/orgChart1"/>
    <dgm:cxn modelId="{9888B280-DE87-4017-9638-83D50003D1F5}" type="presOf" srcId="{6CA7FB96-4EAE-49C2-9751-581D48AE4707}" destId="{0B5CE6E2-C812-4238-8550-8186C332D729}" srcOrd="0" destOrd="0" presId="urn:microsoft.com/office/officeart/2005/8/layout/orgChart1"/>
    <dgm:cxn modelId="{41E2B66B-0F59-473F-96D9-2F93FCDAFB1B}" type="presOf" srcId="{46F6268F-AA2D-49B7-B6D4-9373C2B98485}" destId="{4BD262B3-4807-478E-8D54-7B15BF77408F}" srcOrd="0" destOrd="0" presId="urn:microsoft.com/office/officeart/2005/8/layout/orgChart1"/>
    <dgm:cxn modelId="{8FBA339E-B455-4B27-8F9C-DD280A2A6A80}" srcId="{B0E0B648-8DB5-49E1-A703-4617C25C9807}" destId="{6CA7FB96-4EAE-49C2-9751-581D48AE4707}" srcOrd="1" destOrd="0" parTransId="{46F6268F-AA2D-49B7-B6D4-9373C2B98485}" sibTransId="{68991847-882D-4E7B-A467-C5046CF6212E}"/>
    <dgm:cxn modelId="{12D213F2-7778-462E-85AE-D5235F309917}" srcId="{B1CA741E-A9D4-43F8-9B13-0E8417842DA7}" destId="{B0E0B648-8DB5-49E1-A703-4617C25C9807}" srcOrd="0" destOrd="0" parTransId="{B89907D3-83CC-4214-BADD-4291FDBE0B87}" sibTransId="{CF056B4A-B61C-495E-989D-64E14B0647B4}"/>
    <dgm:cxn modelId="{C74133D4-0784-4DB3-B5FB-7D3AE16D8243}" type="presOf" srcId="{B1CA741E-A9D4-43F8-9B13-0E8417842DA7}" destId="{BBA2183E-4F96-4592-AA0B-B6180316A365}" srcOrd="0" destOrd="0" presId="urn:microsoft.com/office/officeart/2005/8/layout/orgChart1"/>
    <dgm:cxn modelId="{DCAC2A35-14B5-4A76-84C4-1F10E5EFFB93}" type="presOf" srcId="{056529DB-9918-4E3C-8939-B17DEC33E1DF}" destId="{65DD0DB2-AC3B-4F3F-9A3B-A82035759236}" srcOrd="0" destOrd="0" presId="urn:microsoft.com/office/officeart/2005/8/layout/orgChart1"/>
    <dgm:cxn modelId="{51BE2881-09DD-4380-800C-6295423F99AF}" type="presParOf" srcId="{BBA2183E-4F96-4592-AA0B-B6180316A365}" destId="{83E649D2-6364-46C0-97B0-14E173F244DF}" srcOrd="0" destOrd="0" presId="urn:microsoft.com/office/officeart/2005/8/layout/orgChart1"/>
    <dgm:cxn modelId="{F4016375-4456-474C-8618-3DCCBAAD25F9}" type="presParOf" srcId="{83E649D2-6364-46C0-97B0-14E173F244DF}" destId="{CF956FE7-9801-48D8-80DD-7B8E300200FA}" srcOrd="0" destOrd="0" presId="urn:microsoft.com/office/officeart/2005/8/layout/orgChart1"/>
    <dgm:cxn modelId="{4EA56384-69C1-4993-A40C-D6D5388FE2A2}" type="presParOf" srcId="{CF956FE7-9801-48D8-80DD-7B8E300200FA}" destId="{B2E7773E-BCD0-41D8-AD37-6F1BC067B4C1}" srcOrd="0" destOrd="0" presId="urn:microsoft.com/office/officeart/2005/8/layout/orgChart1"/>
    <dgm:cxn modelId="{C94FBAE9-4D0A-4924-8AE5-1D8C656FD1B4}" type="presParOf" srcId="{CF956FE7-9801-48D8-80DD-7B8E300200FA}" destId="{9F6B5245-2A98-4FAF-84CF-2A06D61148B2}" srcOrd="1" destOrd="0" presId="urn:microsoft.com/office/officeart/2005/8/layout/orgChart1"/>
    <dgm:cxn modelId="{2954E693-FA8A-49A7-AD79-17DF35BF9AD6}" type="presParOf" srcId="{83E649D2-6364-46C0-97B0-14E173F244DF}" destId="{9BF5C76A-7EAE-451C-A569-A7C2D5C1A719}" srcOrd="1" destOrd="0" presId="urn:microsoft.com/office/officeart/2005/8/layout/orgChart1"/>
    <dgm:cxn modelId="{079763F3-D887-42D9-BD0E-02BA0A26A5E2}" type="presParOf" srcId="{9BF5C76A-7EAE-451C-A569-A7C2D5C1A719}" destId="{65DD0DB2-AC3B-4F3F-9A3B-A82035759236}" srcOrd="0" destOrd="0" presId="urn:microsoft.com/office/officeart/2005/8/layout/orgChart1"/>
    <dgm:cxn modelId="{E6A35BD4-7111-40B6-B547-262B096D245C}" type="presParOf" srcId="{9BF5C76A-7EAE-451C-A569-A7C2D5C1A719}" destId="{E31566F9-CFA6-43F2-9B72-F0FFC5D2B100}" srcOrd="1" destOrd="0" presId="urn:microsoft.com/office/officeart/2005/8/layout/orgChart1"/>
    <dgm:cxn modelId="{DBE4B072-9FAE-456E-BA2E-73FA7D039A47}" type="presParOf" srcId="{E31566F9-CFA6-43F2-9B72-F0FFC5D2B100}" destId="{713AB214-BD2E-457A-BE3D-762835FC8A1A}" srcOrd="0" destOrd="0" presId="urn:microsoft.com/office/officeart/2005/8/layout/orgChart1"/>
    <dgm:cxn modelId="{F8A2B143-40E5-476C-A3F6-CDAC854129DA}" type="presParOf" srcId="{713AB214-BD2E-457A-BE3D-762835FC8A1A}" destId="{D1B14AED-444A-41D3-BAC6-DB76EB8CECDE}" srcOrd="0" destOrd="0" presId="urn:microsoft.com/office/officeart/2005/8/layout/orgChart1"/>
    <dgm:cxn modelId="{69216881-1DF6-4D97-8184-F1736231AE98}" type="presParOf" srcId="{713AB214-BD2E-457A-BE3D-762835FC8A1A}" destId="{DD089175-B6F7-4488-A1E9-15A0E89C3E23}" srcOrd="1" destOrd="0" presId="urn:microsoft.com/office/officeart/2005/8/layout/orgChart1"/>
    <dgm:cxn modelId="{F1FF1EBE-04D0-495F-B0D2-7A1AF0C48CE6}" type="presParOf" srcId="{E31566F9-CFA6-43F2-9B72-F0FFC5D2B100}" destId="{C80F4550-61A8-42C7-8CCB-2197D72DE23D}" srcOrd="1" destOrd="0" presId="urn:microsoft.com/office/officeart/2005/8/layout/orgChart1"/>
    <dgm:cxn modelId="{22684DD2-68C1-4351-AB30-0F0A69807C62}" type="presParOf" srcId="{E31566F9-CFA6-43F2-9B72-F0FFC5D2B100}" destId="{06D1AEDB-9344-4A6F-96CE-A2C7D604424C}" srcOrd="2" destOrd="0" presId="urn:microsoft.com/office/officeart/2005/8/layout/orgChart1"/>
    <dgm:cxn modelId="{467F5572-E443-4FF6-A82A-551879CA4E57}" type="presParOf" srcId="{9BF5C76A-7EAE-451C-A569-A7C2D5C1A719}" destId="{4BD262B3-4807-478E-8D54-7B15BF77408F}" srcOrd="2" destOrd="0" presId="urn:microsoft.com/office/officeart/2005/8/layout/orgChart1"/>
    <dgm:cxn modelId="{781D68C3-9A13-4488-8B56-CAA4DEF276FB}" type="presParOf" srcId="{9BF5C76A-7EAE-451C-A569-A7C2D5C1A719}" destId="{04F207E8-0FFA-4F70-9D7D-960DBDD87959}" srcOrd="3" destOrd="0" presId="urn:microsoft.com/office/officeart/2005/8/layout/orgChart1"/>
    <dgm:cxn modelId="{637CAB1C-EAD2-455A-B22C-429F9D3DA248}" type="presParOf" srcId="{04F207E8-0FFA-4F70-9D7D-960DBDD87959}" destId="{3D051D90-D39C-4D1E-9762-5462CAA4262A}" srcOrd="0" destOrd="0" presId="urn:microsoft.com/office/officeart/2005/8/layout/orgChart1"/>
    <dgm:cxn modelId="{5FB4E441-A114-4394-925E-D97EAEC2B39D}" type="presParOf" srcId="{3D051D90-D39C-4D1E-9762-5462CAA4262A}" destId="{0B5CE6E2-C812-4238-8550-8186C332D729}" srcOrd="0" destOrd="0" presId="urn:microsoft.com/office/officeart/2005/8/layout/orgChart1"/>
    <dgm:cxn modelId="{9DEC857B-8B5E-47F9-ACFC-201EDB4243F5}" type="presParOf" srcId="{3D051D90-D39C-4D1E-9762-5462CAA4262A}" destId="{152C3706-7229-427A-B1F7-594D801A260C}" srcOrd="1" destOrd="0" presId="urn:microsoft.com/office/officeart/2005/8/layout/orgChart1"/>
    <dgm:cxn modelId="{0C7F9F13-5094-403B-AF4A-C518884042B3}" type="presParOf" srcId="{04F207E8-0FFA-4F70-9D7D-960DBDD87959}" destId="{A5A95618-9DB2-413D-B0E4-C3284C9F229C}" srcOrd="1" destOrd="0" presId="urn:microsoft.com/office/officeart/2005/8/layout/orgChart1"/>
    <dgm:cxn modelId="{27CC9FCA-FE72-4FAC-9F61-CCAD4CA5EEA1}" type="presParOf" srcId="{04F207E8-0FFA-4F70-9D7D-960DBDD87959}" destId="{C001190E-45D1-42D8-8207-D6696B2B6CC1}" srcOrd="2" destOrd="0" presId="urn:microsoft.com/office/officeart/2005/8/layout/orgChart1"/>
    <dgm:cxn modelId="{4396151A-3417-4EB8-83FD-62CE5C71E14E}" type="presParOf" srcId="{83E649D2-6364-46C0-97B0-14E173F244DF}" destId="{D8A46FB5-72F3-4387-93BD-E111A68C0ED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DB6C20E-DAD4-40BE-81C7-727C1ED7075C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205A04A-92A4-4289-94C9-6DC3769F249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/>
            <a:t>За   период 2014 года выполнен  капитальный ремонт следующих объектов:</a:t>
          </a:r>
          <a:endParaRPr lang="ru-RU" sz="1600" dirty="0" smtClean="0"/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/>
        </a:p>
      </dgm:t>
    </dgm:pt>
    <dgm:pt modelId="{8991CF48-8231-4DF0-AE46-71C083F44D82}" type="parTrans" cxnId="{D8F1EFC3-7238-4EE9-B11E-F12E4D8E1834}">
      <dgm:prSet/>
      <dgm:spPr/>
      <dgm:t>
        <a:bodyPr/>
        <a:lstStyle/>
        <a:p>
          <a:endParaRPr lang="ru-RU"/>
        </a:p>
      </dgm:t>
    </dgm:pt>
    <dgm:pt modelId="{F38F5A1C-0682-4B91-A5FB-1664CED3D782}" type="sibTrans" cxnId="{D8F1EFC3-7238-4EE9-B11E-F12E4D8E1834}">
      <dgm:prSet/>
      <dgm:spPr/>
      <dgm:t>
        <a:bodyPr/>
        <a:lstStyle/>
        <a:p>
          <a:endParaRPr lang="ru-RU"/>
        </a:p>
      </dgm:t>
    </dgm:pt>
    <dgm:pt modelId="{1CE178EF-4461-42BB-B848-10FA9F6B443F}">
      <dgm:prSet custT="1"/>
      <dgm:spPr/>
      <dgm:t>
        <a:bodyPr/>
        <a:lstStyle/>
        <a:p>
          <a:pPr algn="just"/>
          <a:r>
            <a:rPr lang="ru-RU" sz="1400" dirty="0" smtClean="0"/>
            <a:t>-  капитальный ремонт участка сетей холодного водоснабжения от ВОС до насосной станции на сумму- </a:t>
          </a:r>
          <a:r>
            <a:rPr lang="ru-RU" sz="1400" b="1" dirty="0" smtClean="0"/>
            <a:t>2298143,98</a:t>
          </a:r>
          <a:r>
            <a:rPr lang="ru-RU" sz="1400" dirty="0" smtClean="0"/>
            <a:t> руб., </a:t>
          </a:r>
          <a:endParaRPr lang="ru-RU" sz="1400" dirty="0"/>
        </a:p>
      </dgm:t>
    </dgm:pt>
    <dgm:pt modelId="{43D2274E-9F2B-47C3-919B-F6D833206EDB}" type="parTrans" cxnId="{F08DAFFB-1348-4AB9-B168-49C37FE379AC}">
      <dgm:prSet/>
      <dgm:spPr/>
      <dgm:t>
        <a:bodyPr/>
        <a:lstStyle/>
        <a:p>
          <a:endParaRPr lang="ru-RU"/>
        </a:p>
      </dgm:t>
    </dgm:pt>
    <dgm:pt modelId="{27F223F0-8BC4-4247-9292-6917B075F347}" type="sibTrans" cxnId="{F08DAFFB-1348-4AB9-B168-49C37FE379AC}">
      <dgm:prSet/>
      <dgm:spPr/>
      <dgm:t>
        <a:bodyPr/>
        <a:lstStyle/>
        <a:p>
          <a:endParaRPr lang="ru-RU"/>
        </a:p>
      </dgm:t>
    </dgm:pt>
    <dgm:pt modelId="{60CAFE44-BFE6-4A35-A49F-67C099561F05}">
      <dgm:prSet custT="1"/>
      <dgm:spPr/>
      <dgm:t>
        <a:bodyPr/>
        <a:lstStyle/>
        <a:p>
          <a:pPr algn="just"/>
          <a:r>
            <a:rPr lang="ru-RU" sz="1400" dirty="0" smtClean="0"/>
            <a:t>-   капитальный ремонт водогрейного котла </a:t>
          </a:r>
          <a:r>
            <a:rPr lang="ru-RU" sz="1400" dirty="0" err="1" smtClean="0"/>
            <a:t>Витермо</a:t>
          </a:r>
          <a:r>
            <a:rPr lang="ru-RU" sz="1400" dirty="0" smtClean="0"/>
            <a:t> № 3 в котельной № 1 на сумму – </a:t>
          </a:r>
          <a:r>
            <a:rPr lang="ru-RU" sz="1400" b="1" dirty="0" smtClean="0"/>
            <a:t>704315,14</a:t>
          </a:r>
          <a:r>
            <a:rPr lang="ru-RU" sz="1400" dirty="0" smtClean="0"/>
            <a:t> руб. </a:t>
          </a:r>
          <a:endParaRPr lang="ru-RU" sz="1400" dirty="0"/>
        </a:p>
      </dgm:t>
    </dgm:pt>
    <dgm:pt modelId="{B29DA79C-5468-485C-A3B9-8F5F754992AA}" type="parTrans" cxnId="{60159C67-D1D8-40C8-89CC-D3CDAE1706EF}">
      <dgm:prSet/>
      <dgm:spPr/>
      <dgm:t>
        <a:bodyPr/>
        <a:lstStyle/>
        <a:p>
          <a:endParaRPr lang="ru-RU"/>
        </a:p>
      </dgm:t>
    </dgm:pt>
    <dgm:pt modelId="{5CAB2943-48D9-4D00-B730-3F1331620174}" type="sibTrans" cxnId="{60159C67-D1D8-40C8-89CC-D3CDAE1706EF}">
      <dgm:prSet/>
      <dgm:spPr/>
      <dgm:t>
        <a:bodyPr/>
        <a:lstStyle/>
        <a:p>
          <a:endParaRPr lang="ru-RU"/>
        </a:p>
      </dgm:t>
    </dgm:pt>
    <dgm:pt modelId="{648D1E71-AC3F-4B50-9089-669EF5FA7D06}">
      <dgm:prSet custT="1"/>
      <dgm:spPr/>
      <dgm:t>
        <a:bodyPr/>
        <a:lstStyle/>
        <a:p>
          <a:pPr algn="just"/>
          <a:r>
            <a:rPr lang="ru-RU" sz="1400" dirty="0" smtClean="0"/>
            <a:t>-выполнение работ по ремонту системы отопления, выполнение общестроительных и электромонтажных работ в местах общего пользования жилого дома № 3 Центрального микрорайона на сумму- </a:t>
          </a:r>
          <a:r>
            <a:rPr lang="ru-RU" sz="1400" b="1" dirty="0" smtClean="0"/>
            <a:t>335 987</a:t>
          </a:r>
          <a:r>
            <a:rPr lang="ru-RU" sz="1400" dirty="0" smtClean="0"/>
            <a:t> рублей.</a:t>
          </a:r>
          <a:endParaRPr lang="ru-RU" sz="1400" dirty="0"/>
        </a:p>
      </dgm:t>
    </dgm:pt>
    <dgm:pt modelId="{6694EAFF-8D23-4C8C-B395-5C53761247AF}" type="parTrans" cxnId="{BBC11F1E-7D9E-42AF-9B6E-8A99B0901F11}">
      <dgm:prSet/>
      <dgm:spPr/>
      <dgm:t>
        <a:bodyPr/>
        <a:lstStyle/>
        <a:p>
          <a:endParaRPr lang="ru-RU"/>
        </a:p>
      </dgm:t>
    </dgm:pt>
    <dgm:pt modelId="{117EE3F1-12BE-4045-891B-A222286288E3}" type="sibTrans" cxnId="{BBC11F1E-7D9E-42AF-9B6E-8A99B0901F11}">
      <dgm:prSet/>
      <dgm:spPr/>
      <dgm:t>
        <a:bodyPr/>
        <a:lstStyle/>
        <a:p>
          <a:endParaRPr lang="ru-RU"/>
        </a:p>
      </dgm:t>
    </dgm:pt>
    <dgm:pt modelId="{4CDDD058-B5B8-4EE4-BB11-8EFD3E936E13}">
      <dgm:prSet custT="1"/>
      <dgm:spPr/>
      <dgm:t>
        <a:bodyPr/>
        <a:lstStyle/>
        <a:p>
          <a:pPr algn="just"/>
          <a:r>
            <a:rPr lang="ru-RU" sz="1400" dirty="0" smtClean="0"/>
            <a:t>- капитальный ремонт  внутри подъездного электрооборудования в домах муниципального жилищного фонда дома № 4 Центральный микрорайон, </a:t>
          </a:r>
          <a:r>
            <a:rPr lang="ru-RU" sz="1400" dirty="0" err="1" smtClean="0"/>
            <a:t>п.г.т.Талинка</a:t>
          </a:r>
          <a:r>
            <a:rPr lang="ru-RU" sz="1400" dirty="0" smtClean="0"/>
            <a:t> на сумму- </a:t>
          </a:r>
          <a:r>
            <a:rPr lang="ru-RU" sz="1400" b="1" dirty="0" smtClean="0"/>
            <a:t>391 000,67</a:t>
          </a:r>
          <a:r>
            <a:rPr lang="ru-RU" sz="1400" dirty="0" smtClean="0"/>
            <a:t> рублей.</a:t>
          </a:r>
          <a:endParaRPr lang="ru-RU" sz="1400" dirty="0"/>
        </a:p>
      </dgm:t>
    </dgm:pt>
    <dgm:pt modelId="{C859B241-2F51-415E-B935-5FB679A92DD3}" type="parTrans" cxnId="{ED47D064-45C6-4B82-8680-B27BB2A99A4D}">
      <dgm:prSet/>
      <dgm:spPr/>
      <dgm:t>
        <a:bodyPr/>
        <a:lstStyle/>
        <a:p>
          <a:endParaRPr lang="ru-RU"/>
        </a:p>
      </dgm:t>
    </dgm:pt>
    <dgm:pt modelId="{DE1FAF17-0A24-4E4A-A4D4-CE76BB4142D8}" type="sibTrans" cxnId="{ED47D064-45C6-4B82-8680-B27BB2A99A4D}">
      <dgm:prSet/>
      <dgm:spPr/>
      <dgm:t>
        <a:bodyPr/>
        <a:lstStyle/>
        <a:p>
          <a:endParaRPr lang="ru-RU"/>
        </a:p>
      </dgm:t>
    </dgm:pt>
    <dgm:pt modelId="{328DFC57-2CD9-44BE-8C39-3E3BDA7275A7}">
      <dgm:prSet custT="1"/>
      <dgm:spPr/>
      <dgm:t>
        <a:bodyPr/>
        <a:lstStyle/>
        <a:p>
          <a:pPr algn="just"/>
          <a:r>
            <a:rPr lang="ru-RU" sz="1400" dirty="0" smtClean="0"/>
            <a:t>- капитальный ремонт участка трубопровода  холодного водоснабжения от котельной № 1 до котельной № 2 на сумму- </a:t>
          </a:r>
          <a:r>
            <a:rPr lang="ru-RU" sz="1400" b="1" dirty="0" smtClean="0"/>
            <a:t>791 578,98</a:t>
          </a:r>
          <a:r>
            <a:rPr lang="ru-RU" sz="1400" dirty="0" smtClean="0"/>
            <a:t> руб.,</a:t>
          </a:r>
          <a:endParaRPr lang="ru-RU" sz="1400" dirty="0"/>
        </a:p>
      </dgm:t>
    </dgm:pt>
    <dgm:pt modelId="{BB36F1E0-7619-4584-98C2-3DEF55180083}" type="parTrans" cxnId="{A5AF0D76-FCF0-4D27-B411-15FD7C9C4EB2}">
      <dgm:prSet/>
      <dgm:spPr/>
      <dgm:t>
        <a:bodyPr/>
        <a:lstStyle/>
        <a:p>
          <a:endParaRPr lang="ru-RU"/>
        </a:p>
      </dgm:t>
    </dgm:pt>
    <dgm:pt modelId="{FAEDD83A-0F1B-4FED-923A-491C0DB63DD0}" type="sibTrans" cxnId="{A5AF0D76-FCF0-4D27-B411-15FD7C9C4EB2}">
      <dgm:prSet/>
      <dgm:spPr/>
      <dgm:t>
        <a:bodyPr/>
        <a:lstStyle/>
        <a:p>
          <a:endParaRPr lang="ru-RU"/>
        </a:p>
      </dgm:t>
    </dgm:pt>
    <dgm:pt modelId="{A72C16FF-4889-4E72-B9AD-174B0D6AB2D3}">
      <dgm:prSet custT="1"/>
      <dgm:spPr/>
      <dgm:t>
        <a:bodyPr/>
        <a:lstStyle/>
        <a:p>
          <a:pPr algn="just"/>
          <a:r>
            <a:rPr lang="ru-RU" sz="1400" dirty="0" smtClean="0"/>
            <a:t>- выполнение работ по капитальному ремонту основания каркаса под установку фильтров холодного водоснабжения на котельной № 2 на сумму- </a:t>
          </a:r>
          <a:r>
            <a:rPr lang="ru-RU" sz="1400" b="1" dirty="0" smtClean="0"/>
            <a:t>1 162 101</a:t>
          </a:r>
          <a:r>
            <a:rPr lang="ru-RU" sz="1400" dirty="0" smtClean="0"/>
            <a:t> рублей.</a:t>
          </a:r>
          <a:endParaRPr lang="ru-RU" sz="1400" dirty="0"/>
        </a:p>
      </dgm:t>
    </dgm:pt>
    <dgm:pt modelId="{8B2AC653-50D5-4093-95C9-16914DD71EF7}" type="parTrans" cxnId="{64FDFDDC-AFC5-4A80-934D-AB880B45B239}">
      <dgm:prSet/>
      <dgm:spPr/>
      <dgm:t>
        <a:bodyPr/>
        <a:lstStyle/>
        <a:p>
          <a:endParaRPr lang="ru-RU"/>
        </a:p>
      </dgm:t>
    </dgm:pt>
    <dgm:pt modelId="{53ED74E1-6018-4A5E-B83D-D4347840720A}" type="sibTrans" cxnId="{64FDFDDC-AFC5-4A80-934D-AB880B45B239}">
      <dgm:prSet/>
      <dgm:spPr/>
      <dgm:t>
        <a:bodyPr/>
        <a:lstStyle/>
        <a:p>
          <a:endParaRPr lang="ru-RU"/>
        </a:p>
      </dgm:t>
    </dgm:pt>
    <dgm:pt modelId="{508A4A6E-B887-4621-BFC0-994615F639D3}">
      <dgm:prSet custT="1"/>
      <dgm:spPr/>
      <dgm:t>
        <a:bodyPr/>
        <a:lstStyle/>
        <a:p>
          <a:pPr algn="just"/>
          <a:r>
            <a:rPr lang="ru-RU" sz="1400" dirty="0" smtClean="0"/>
            <a:t>-выполнение работ по устройству подъездных путей для ремонта и обслуживания надземного газопровода  на сумму- </a:t>
          </a:r>
          <a:r>
            <a:rPr lang="ru-RU" sz="1400" b="1" dirty="0" smtClean="0"/>
            <a:t>378 043,84</a:t>
          </a:r>
          <a:r>
            <a:rPr lang="ru-RU" sz="1400" dirty="0" smtClean="0"/>
            <a:t> рублей.</a:t>
          </a:r>
          <a:endParaRPr lang="ru-RU" sz="1400" dirty="0"/>
        </a:p>
      </dgm:t>
    </dgm:pt>
    <dgm:pt modelId="{3878C707-0FD0-4F75-90E6-0A026DE6136D}" type="parTrans" cxnId="{E2BD327C-423E-453E-B5F9-B693C39FE7E9}">
      <dgm:prSet/>
      <dgm:spPr/>
      <dgm:t>
        <a:bodyPr/>
        <a:lstStyle/>
        <a:p>
          <a:endParaRPr lang="ru-RU"/>
        </a:p>
      </dgm:t>
    </dgm:pt>
    <dgm:pt modelId="{3F89E379-7097-4089-8841-9E236E183F36}" type="sibTrans" cxnId="{E2BD327C-423E-453E-B5F9-B693C39FE7E9}">
      <dgm:prSet/>
      <dgm:spPr/>
      <dgm:t>
        <a:bodyPr/>
        <a:lstStyle/>
        <a:p>
          <a:endParaRPr lang="ru-RU"/>
        </a:p>
      </dgm:t>
    </dgm:pt>
    <dgm:pt modelId="{F6372620-E736-4647-A1D3-F30C8BF37BE6}">
      <dgm:prSet custT="1"/>
      <dgm:spPr/>
      <dgm:t>
        <a:bodyPr/>
        <a:lstStyle/>
        <a:p>
          <a:pPr algn="just"/>
          <a:r>
            <a:rPr lang="ru-RU" sz="1400" dirty="0" smtClean="0"/>
            <a:t>- капитальный ремонт дорог ул. </a:t>
          </a:r>
          <a:r>
            <a:rPr lang="ru-RU" sz="1400" dirty="0" err="1" smtClean="0"/>
            <a:t>Первостроителей</a:t>
          </a:r>
          <a:r>
            <a:rPr lang="ru-RU" sz="1400" dirty="0" smtClean="0"/>
            <a:t> </a:t>
          </a:r>
          <a:r>
            <a:rPr lang="ru-RU" sz="1400" b="1" dirty="0" smtClean="0"/>
            <a:t>(от СТО в сторону АЗС ООО «</a:t>
          </a:r>
          <a:r>
            <a:rPr lang="ru-RU" sz="1400" b="1" dirty="0" err="1" smtClean="0"/>
            <a:t>Элиа</a:t>
          </a:r>
          <a:r>
            <a:rPr lang="ru-RU" sz="1400" b="1" dirty="0" smtClean="0"/>
            <a:t>»)</a:t>
          </a:r>
          <a:r>
            <a:rPr lang="ru-RU" sz="1400" dirty="0" smtClean="0"/>
            <a:t> на сумму- </a:t>
          </a:r>
          <a:r>
            <a:rPr lang="ru-RU" sz="1400" b="1" dirty="0" smtClean="0"/>
            <a:t>1 804 432,21</a:t>
          </a:r>
          <a:r>
            <a:rPr lang="ru-RU" sz="1400" dirty="0" smtClean="0"/>
            <a:t> рублей.</a:t>
          </a:r>
          <a:endParaRPr lang="ru-RU" sz="1400" dirty="0"/>
        </a:p>
      </dgm:t>
    </dgm:pt>
    <dgm:pt modelId="{F0B9E8AC-4769-4781-9BD8-7BF9A98ADABF}" type="parTrans" cxnId="{6B1E345C-79A1-4790-8919-5399411EAD93}">
      <dgm:prSet/>
      <dgm:spPr/>
      <dgm:t>
        <a:bodyPr/>
        <a:lstStyle/>
        <a:p>
          <a:endParaRPr lang="ru-RU"/>
        </a:p>
      </dgm:t>
    </dgm:pt>
    <dgm:pt modelId="{3F000E11-1939-4247-9372-76F4DD3D1F3E}" type="sibTrans" cxnId="{6B1E345C-79A1-4790-8919-5399411EAD93}">
      <dgm:prSet/>
      <dgm:spPr/>
      <dgm:t>
        <a:bodyPr/>
        <a:lstStyle/>
        <a:p>
          <a:endParaRPr lang="ru-RU"/>
        </a:p>
      </dgm:t>
    </dgm:pt>
    <dgm:pt modelId="{325A978B-1AE1-4A12-B2F5-9683EBC6172E}">
      <dgm:prSet custT="1"/>
      <dgm:spPr/>
      <dgm:t>
        <a:bodyPr/>
        <a:lstStyle/>
        <a:p>
          <a:pPr algn="just"/>
          <a:r>
            <a:rPr lang="ru-RU" sz="1400" b="1" dirty="0" smtClean="0"/>
            <a:t>- выполнены работы по разработке  схемы   водоснабжения и водоотведения   муниципального образования городского поселения </a:t>
          </a:r>
          <a:r>
            <a:rPr lang="ru-RU" sz="1400" b="1" dirty="0" err="1" smtClean="0"/>
            <a:t>Талинка</a:t>
          </a:r>
          <a:r>
            <a:rPr lang="ru-RU" sz="1400" b="1" dirty="0" smtClean="0"/>
            <a:t> Октябрьского района Ханты-Мансийского автономного округа - </a:t>
          </a:r>
          <a:r>
            <a:rPr lang="ru-RU" sz="1400" b="1" dirty="0" err="1" smtClean="0"/>
            <a:t>Югры</a:t>
          </a:r>
          <a:r>
            <a:rPr lang="ru-RU" sz="1400" b="1" dirty="0" smtClean="0"/>
            <a:t>  на период с 2014года по 2025 год. на сумму – 549 433 рубля. </a:t>
          </a:r>
          <a:endParaRPr lang="ru-RU" sz="1400" dirty="0"/>
        </a:p>
      </dgm:t>
    </dgm:pt>
    <dgm:pt modelId="{A9408DFA-48DD-47BC-AD54-908C52256572}" type="parTrans" cxnId="{B2334838-1201-4EB3-BF32-7ACE8DCF34E9}">
      <dgm:prSet/>
      <dgm:spPr/>
      <dgm:t>
        <a:bodyPr/>
        <a:lstStyle/>
        <a:p>
          <a:endParaRPr lang="ru-RU"/>
        </a:p>
      </dgm:t>
    </dgm:pt>
    <dgm:pt modelId="{F146C7AD-A318-4815-B6F1-B8D268A3524A}" type="sibTrans" cxnId="{B2334838-1201-4EB3-BF32-7ACE8DCF34E9}">
      <dgm:prSet/>
      <dgm:spPr/>
      <dgm:t>
        <a:bodyPr/>
        <a:lstStyle/>
        <a:p>
          <a:endParaRPr lang="ru-RU"/>
        </a:p>
      </dgm:t>
    </dgm:pt>
    <dgm:pt modelId="{CD5053CF-33F0-471D-9B03-FBE3CCCC3E7F}">
      <dgm:prSet custT="1"/>
      <dgm:spPr/>
      <dgm:t>
        <a:bodyPr/>
        <a:lstStyle/>
        <a:p>
          <a:pPr algn="just"/>
          <a:endParaRPr lang="ru-RU" sz="1400" dirty="0"/>
        </a:p>
      </dgm:t>
    </dgm:pt>
    <dgm:pt modelId="{91A578CC-68AB-4932-8523-12CC98C15AF2}" type="parTrans" cxnId="{DC6DC5E9-53D1-408D-A336-9CD807A9B532}">
      <dgm:prSet/>
      <dgm:spPr/>
      <dgm:t>
        <a:bodyPr/>
        <a:lstStyle/>
        <a:p>
          <a:endParaRPr lang="ru-RU"/>
        </a:p>
      </dgm:t>
    </dgm:pt>
    <dgm:pt modelId="{F8969420-5C74-410C-8013-CD12E269F4A0}" type="sibTrans" cxnId="{DC6DC5E9-53D1-408D-A336-9CD807A9B532}">
      <dgm:prSet/>
      <dgm:spPr/>
      <dgm:t>
        <a:bodyPr/>
        <a:lstStyle/>
        <a:p>
          <a:endParaRPr lang="ru-RU"/>
        </a:p>
      </dgm:t>
    </dgm:pt>
    <dgm:pt modelId="{B7D1A843-B146-428F-B0BA-A395B7AF8AB7}">
      <dgm:prSet phldrT="[Текст]" custT="1"/>
      <dgm:spPr/>
      <dgm:t>
        <a:bodyPr/>
        <a:lstStyle/>
        <a:p>
          <a:pPr algn="just"/>
          <a:endParaRPr lang="ru-RU" sz="1400" dirty="0"/>
        </a:p>
      </dgm:t>
    </dgm:pt>
    <dgm:pt modelId="{8DC1D317-B976-424B-8BFA-BD09D6A039DC}" type="parTrans" cxnId="{8E8F184E-E0FA-4E90-94B8-7ACD77C56692}">
      <dgm:prSet/>
      <dgm:spPr/>
      <dgm:t>
        <a:bodyPr/>
        <a:lstStyle/>
        <a:p>
          <a:endParaRPr lang="ru-RU"/>
        </a:p>
      </dgm:t>
    </dgm:pt>
    <dgm:pt modelId="{7CA769C0-4708-4B17-9597-29A37AB24305}" type="sibTrans" cxnId="{8E8F184E-E0FA-4E90-94B8-7ACD77C56692}">
      <dgm:prSet/>
      <dgm:spPr/>
      <dgm:t>
        <a:bodyPr/>
        <a:lstStyle/>
        <a:p>
          <a:endParaRPr lang="ru-RU"/>
        </a:p>
      </dgm:t>
    </dgm:pt>
    <dgm:pt modelId="{AE4E97E1-063E-4D76-A5D7-6235C40B565E}">
      <dgm:prSet phldrT="[Текст]" custT="1"/>
      <dgm:spPr/>
      <dgm:t>
        <a:bodyPr/>
        <a:lstStyle/>
        <a:p>
          <a:pPr algn="just"/>
          <a:endParaRPr lang="ru-RU" sz="1200" dirty="0"/>
        </a:p>
      </dgm:t>
    </dgm:pt>
    <dgm:pt modelId="{DBDAEE47-897A-4200-8FE7-3F330A4A02DD}" type="parTrans" cxnId="{198B17CF-74D1-4298-8237-9B4DAE73134D}">
      <dgm:prSet/>
      <dgm:spPr/>
    </dgm:pt>
    <dgm:pt modelId="{2284338C-8D9A-4433-813F-D81B9DC8CCB3}" type="sibTrans" cxnId="{198B17CF-74D1-4298-8237-9B4DAE73134D}">
      <dgm:prSet/>
      <dgm:spPr/>
    </dgm:pt>
    <dgm:pt modelId="{ECADA28E-EA9B-42A6-90FC-4068FF9E2280}">
      <dgm:prSet phldrT="[Текст]" custT="1"/>
      <dgm:spPr/>
      <dgm:t>
        <a:bodyPr/>
        <a:lstStyle/>
        <a:p>
          <a:pPr algn="just"/>
          <a:endParaRPr lang="ru-RU" sz="1200" dirty="0"/>
        </a:p>
      </dgm:t>
    </dgm:pt>
    <dgm:pt modelId="{7222BB25-7D74-45C4-AB94-13F762501D50}" type="parTrans" cxnId="{B3BE1E8C-7813-43C7-80E8-B3736C03DB02}">
      <dgm:prSet/>
      <dgm:spPr/>
    </dgm:pt>
    <dgm:pt modelId="{48F28E77-E25B-4AC9-A30C-96E3E883AC68}" type="sibTrans" cxnId="{B3BE1E8C-7813-43C7-80E8-B3736C03DB02}">
      <dgm:prSet/>
      <dgm:spPr/>
    </dgm:pt>
    <dgm:pt modelId="{F251E11B-03C5-4439-87CA-135AF86BD6E0}">
      <dgm:prSet phldrT="[Текст]" custT="1"/>
      <dgm:spPr/>
      <dgm:t>
        <a:bodyPr/>
        <a:lstStyle/>
        <a:p>
          <a:pPr algn="just"/>
          <a:r>
            <a:rPr lang="ru-RU" sz="1400" b="1" dirty="0" smtClean="0"/>
            <a:t>- </a:t>
          </a:r>
          <a:r>
            <a:rPr lang="ru-RU" sz="1400" dirty="0" smtClean="0"/>
            <a:t>капитальный ремонт крыши, чердачного перекрытия, вентиляции по жилым домам № 17, 43, 52 Центрального микрорайона на общую сумму: </a:t>
          </a:r>
          <a:r>
            <a:rPr lang="ru-RU" sz="1400" b="1" dirty="0" smtClean="0"/>
            <a:t>1 532 522,94</a:t>
          </a:r>
          <a:r>
            <a:rPr lang="ru-RU" sz="1400" dirty="0" smtClean="0"/>
            <a:t> рубля</a:t>
          </a:r>
          <a:endParaRPr lang="ru-RU" sz="1400" dirty="0"/>
        </a:p>
      </dgm:t>
    </dgm:pt>
    <dgm:pt modelId="{2660416E-DBE2-47D3-B7C3-A9D37A8871CE}" type="parTrans" cxnId="{29499AC2-1E65-453F-A803-733E8F835981}">
      <dgm:prSet/>
      <dgm:spPr/>
    </dgm:pt>
    <dgm:pt modelId="{253FFAE9-97E2-4D46-84C7-0F43D69062A1}" type="sibTrans" cxnId="{29499AC2-1E65-453F-A803-733E8F835981}">
      <dgm:prSet/>
      <dgm:spPr/>
    </dgm:pt>
    <dgm:pt modelId="{3FD8060B-DBA4-494C-86C2-12FD7F3EB9E2}" type="pres">
      <dgm:prSet presAssocID="{BDB6C20E-DAD4-40BE-81C7-727C1ED707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42E4F8-A8E4-463E-8335-B2D32B38B4CB}" type="pres">
      <dgm:prSet presAssocID="{5205A04A-92A4-4289-94C9-6DC3769F249D}" presName="parentText" presStyleLbl="node1" presStyleIdx="0" presStyleCnt="1" custScaleY="64346" custLinFactNeighborY="266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D33EBC-7817-40D9-A506-BB44C79E6A82}" type="pres">
      <dgm:prSet presAssocID="{5205A04A-92A4-4289-94C9-6DC3769F249D}" presName="childText" presStyleLbl="revTx" presStyleIdx="0" presStyleCnt="1" custScaleY="291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11F1E-7D9E-42AF-9B6E-8A99B0901F11}" srcId="{5205A04A-92A4-4289-94C9-6DC3769F249D}" destId="{648D1E71-AC3F-4B50-9089-669EF5FA7D06}" srcOrd="6" destOrd="0" parTransId="{6694EAFF-8D23-4C8C-B395-5C53761247AF}" sibTransId="{117EE3F1-12BE-4045-891B-A222286288E3}"/>
    <dgm:cxn modelId="{B3BE1E8C-7813-43C7-80E8-B3736C03DB02}" srcId="{5205A04A-92A4-4289-94C9-6DC3769F249D}" destId="{ECADA28E-EA9B-42A6-90FC-4068FF9E2280}" srcOrd="2" destOrd="0" parTransId="{7222BB25-7D74-45C4-AB94-13F762501D50}" sibTransId="{48F28E77-E25B-4AC9-A30C-96E3E883AC68}"/>
    <dgm:cxn modelId="{BD8798A1-CAA9-4B72-8059-7A77B932B5F3}" type="presOf" srcId="{BDB6C20E-DAD4-40BE-81C7-727C1ED7075C}" destId="{3FD8060B-DBA4-494C-86C2-12FD7F3EB9E2}" srcOrd="0" destOrd="0" presId="urn:microsoft.com/office/officeart/2005/8/layout/vList2"/>
    <dgm:cxn modelId="{D6B7F728-4EA9-4488-90A0-C0D28EBBD252}" type="presOf" srcId="{CD5053CF-33F0-471D-9B03-FBE3CCCC3E7F}" destId="{EDD33EBC-7817-40D9-A506-BB44C79E6A82}" srcOrd="0" destOrd="13" presId="urn:microsoft.com/office/officeart/2005/8/layout/vList2"/>
    <dgm:cxn modelId="{8894B1C9-534D-4001-B536-A69B6A1588BD}" type="presOf" srcId="{F6372620-E736-4647-A1D3-F30C8BF37BE6}" destId="{EDD33EBC-7817-40D9-A506-BB44C79E6A82}" srcOrd="0" destOrd="11" presId="urn:microsoft.com/office/officeart/2005/8/layout/vList2"/>
    <dgm:cxn modelId="{D8F1EFC3-7238-4EE9-B11E-F12E4D8E1834}" srcId="{BDB6C20E-DAD4-40BE-81C7-727C1ED7075C}" destId="{5205A04A-92A4-4289-94C9-6DC3769F249D}" srcOrd="0" destOrd="0" parTransId="{8991CF48-8231-4DF0-AE46-71C083F44D82}" sibTransId="{F38F5A1C-0682-4B91-A5FB-1664CED3D782}"/>
    <dgm:cxn modelId="{0E2C78A8-21AC-4BEF-9E22-115467C54E1A}" type="presOf" srcId="{A72C16FF-4889-4E72-B9AD-174B0D6AB2D3}" destId="{EDD33EBC-7817-40D9-A506-BB44C79E6A82}" srcOrd="0" destOrd="9" presId="urn:microsoft.com/office/officeart/2005/8/layout/vList2"/>
    <dgm:cxn modelId="{64FDFDDC-AFC5-4A80-934D-AB880B45B239}" srcId="{5205A04A-92A4-4289-94C9-6DC3769F249D}" destId="{A72C16FF-4889-4E72-B9AD-174B0D6AB2D3}" srcOrd="9" destOrd="0" parTransId="{8B2AC653-50D5-4093-95C9-16914DD71EF7}" sibTransId="{53ED74E1-6018-4A5E-B83D-D4347840720A}"/>
    <dgm:cxn modelId="{60159C67-D1D8-40C8-89CC-D3CDAE1706EF}" srcId="{5205A04A-92A4-4289-94C9-6DC3769F249D}" destId="{60CAFE44-BFE6-4A35-A49F-67C099561F05}" srcOrd="5" destOrd="0" parTransId="{B29DA79C-5468-485C-A3B9-8F5F754992AA}" sibTransId="{5CAB2943-48D9-4D00-B730-3F1331620174}"/>
    <dgm:cxn modelId="{3C49743D-EC79-42F1-86A7-5575785C649A}" type="presOf" srcId="{AE4E97E1-063E-4D76-A5D7-6235C40B565E}" destId="{EDD33EBC-7817-40D9-A506-BB44C79E6A82}" srcOrd="0" destOrd="1" presId="urn:microsoft.com/office/officeart/2005/8/layout/vList2"/>
    <dgm:cxn modelId="{A5AF0D76-FCF0-4D27-B411-15FD7C9C4EB2}" srcId="{5205A04A-92A4-4289-94C9-6DC3769F249D}" destId="{328DFC57-2CD9-44BE-8C39-3E3BDA7275A7}" srcOrd="8" destOrd="0" parTransId="{BB36F1E0-7619-4584-98C2-3DEF55180083}" sibTransId="{FAEDD83A-0F1B-4FED-923A-491C0DB63DD0}"/>
    <dgm:cxn modelId="{09C77406-B2BA-4E9B-BE01-AAA714070881}" type="presOf" srcId="{648D1E71-AC3F-4B50-9089-669EF5FA7D06}" destId="{EDD33EBC-7817-40D9-A506-BB44C79E6A82}" srcOrd="0" destOrd="6" presId="urn:microsoft.com/office/officeart/2005/8/layout/vList2"/>
    <dgm:cxn modelId="{29499AC2-1E65-453F-A803-733E8F835981}" srcId="{5205A04A-92A4-4289-94C9-6DC3769F249D}" destId="{F251E11B-03C5-4439-87CA-135AF86BD6E0}" srcOrd="3" destOrd="0" parTransId="{2660416E-DBE2-47D3-B7C3-A9D37A8871CE}" sibTransId="{253FFAE9-97E2-4D46-84C7-0F43D69062A1}"/>
    <dgm:cxn modelId="{0AFEEFE8-EA0E-49F7-8F7F-AA3501634195}" type="presOf" srcId="{5205A04A-92A4-4289-94C9-6DC3769F249D}" destId="{7942E4F8-A8E4-463E-8335-B2D32B38B4CB}" srcOrd="0" destOrd="0" presId="urn:microsoft.com/office/officeart/2005/8/layout/vList2"/>
    <dgm:cxn modelId="{F08DAFFB-1348-4AB9-B168-49C37FE379AC}" srcId="{5205A04A-92A4-4289-94C9-6DC3769F249D}" destId="{1CE178EF-4461-42BB-B848-10FA9F6B443F}" srcOrd="4" destOrd="0" parTransId="{43D2274E-9F2B-47C3-919B-F6D833206EDB}" sibTransId="{27F223F0-8BC4-4247-9292-6917B075F347}"/>
    <dgm:cxn modelId="{E2BD327C-423E-453E-B5F9-B693C39FE7E9}" srcId="{5205A04A-92A4-4289-94C9-6DC3769F249D}" destId="{508A4A6E-B887-4621-BFC0-994615F639D3}" srcOrd="10" destOrd="0" parTransId="{3878C707-0FD0-4F75-90E6-0A026DE6136D}" sibTransId="{3F89E379-7097-4089-8841-9E236E183F36}"/>
    <dgm:cxn modelId="{DC6DC5E9-53D1-408D-A336-9CD807A9B532}" srcId="{5205A04A-92A4-4289-94C9-6DC3769F249D}" destId="{CD5053CF-33F0-471D-9B03-FBE3CCCC3E7F}" srcOrd="13" destOrd="0" parTransId="{91A578CC-68AB-4932-8523-12CC98C15AF2}" sibTransId="{F8969420-5C74-410C-8013-CD12E269F4A0}"/>
    <dgm:cxn modelId="{198B17CF-74D1-4298-8237-9B4DAE73134D}" srcId="{5205A04A-92A4-4289-94C9-6DC3769F249D}" destId="{AE4E97E1-063E-4D76-A5D7-6235C40B565E}" srcOrd="1" destOrd="0" parTransId="{DBDAEE47-897A-4200-8FE7-3F330A4A02DD}" sibTransId="{2284338C-8D9A-4433-813F-D81B9DC8CCB3}"/>
    <dgm:cxn modelId="{6567C87D-3577-4185-B695-D3844A5A17C2}" type="presOf" srcId="{1CE178EF-4461-42BB-B848-10FA9F6B443F}" destId="{EDD33EBC-7817-40D9-A506-BB44C79E6A82}" srcOrd="0" destOrd="4" presId="urn:microsoft.com/office/officeart/2005/8/layout/vList2"/>
    <dgm:cxn modelId="{C6E5D4CE-B875-4879-BE4E-106D47EA2A4C}" type="presOf" srcId="{ECADA28E-EA9B-42A6-90FC-4068FF9E2280}" destId="{EDD33EBC-7817-40D9-A506-BB44C79E6A82}" srcOrd="0" destOrd="2" presId="urn:microsoft.com/office/officeart/2005/8/layout/vList2"/>
    <dgm:cxn modelId="{8F2FCE28-B922-433F-810C-7A7D935FE302}" type="presOf" srcId="{4CDDD058-B5B8-4EE4-BB11-8EFD3E936E13}" destId="{EDD33EBC-7817-40D9-A506-BB44C79E6A82}" srcOrd="0" destOrd="7" presId="urn:microsoft.com/office/officeart/2005/8/layout/vList2"/>
    <dgm:cxn modelId="{B2334838-1201-4EB3-BF32-7ACE8DCF34E9}" srcId="{5205A04A-92A4-4289-94C9-6DC3769F249D}" destId="{325A978B-1AE1-4A12-B2F5-9683EBC6172E}" srcOrd="12" destOrd="0" parTransId="{A9408DFA-48DD-47BC-AD54-908C52256572}" sibTransId="{F146C7AD-A318-4815-B6F1-B8D268A3524A}"/>
    <dgm:cxn modelId="{ED47D064-45C6-4B82-8680-B27BB2A99A4D}" srcId="{5205A04A-92A4-4289-94C9-6DC3769F249D}" destId="{4CDDD058-B5B8-4EE4-BB11-8EFD3E936E13}" srcOrd="7" destOrd="0" parTransId="{C859B241-2F51-415E-B935-5FB679A92DD3}" sibTransId="{DE1FAF17-0A24-4E4A-A4D4-CE76BB4142D8}"/>
    <dgm:cxn modelId="{820F7D01-6DB8-473D-8558-BEE888C49E5D}" type="presOf" srcId="{B7D1A843-B146-428F-B0BA-A395B7AF8AB7}" destId="{EDD33EBC-7817-40D9-A506-BB44C79E6A82}" srcOrd="0" destOrd="0" presId="urn:microsoft.com/office/officeart/2005/8/layout/vList2"/>
    <dgm:cxn modelId="{5B5335CC-0C6E-4164-B15A-635E05065980}" type="presOf" srcId="{328DFC57-2CD9-44BE-8C39-3E3BDA7275A7}" destId="{EDD33EBC-7817-40D9-A506-BB44C79E6A82}" srcOrd="0" destOrd="8" presId="urn:microsoft.com/office/officeart/2005/8/layout/vList2"/>
    <dgm:cxn modelId="{02BAC46B-D8F8-4318-BACA-FB03162038DF}" type="presOf" srcId="{F251E11B-03C5-4439-87CA-135AF86BD6E0}" destId="{EDD33EBC-7817-40D9-A506-BB44C79E6A82}" srcOrd="0" destOrd="3" presId="urn:microsoft.com/office/officeart/2005/8/layout/vList2"/>
    <dgm:cxn modelId="{1C0E109F-23A5-4631-B21C-461004C0906F}" type="presOf" srcId="{60CAFE44-BFE6-4A35-A49F-67C099561F05}" destId="{EDD33EBC-7817-40D9-A506-BB44C79E6A82}" srcOrd="0" destOrd="5" presId="urn:microsoft.com/office/officeart/2005/8/layout/vList2"/>
    <dgm:cxn modelId="{6B1E345C-79A1-4790-8919-5399411EAD93}" srcId="{5205A04A-92A4-4289-94C9-6DC3769F249D}" destId="{F6372620-E736-4647-A1D3-F30C8BF37BE6}" srcOrd="11" destOrd="0" parTransId="{F0B9E8AC-4769-4781-9BD8-7BF9A98ADABF}" sibTransId="{3F000E11-1939-4247-9372-76F4DD3D1F3E}"/>
    <dgm:cxn modelId="{4FB3F733-5D17-4CA9-A6B3-3A7DD72823F2}" type="presOf" srcId="{325A978B-1AE1-4A12-B2F5-9683EBC6172E}" destId="{EDD33EBC-7817-40D9-A506-BB44C79E6A82}" srcOrd="0" destOrd="12" presId="urn:microsoft.com/office/officeart/2005/8/layout/vList2"/>
    <dgm:cxn modelId="{8E8F184E-E0FA-4E90-94B8-7ACD77C56692}" srcId="{5205A04A-92A4-4289-94C9-6DC3769F249D}" destId="{B7D1A843-B146-428F-B0BA-A395B7AF8AB7}" srcOrd="0" destOrd="0" parTransId="{8DC1D317-B976-424B-8BFA-BD09D6A039DC}" sibTransId="{7CA769C0-4708-4B17-9597-29A37AB24305}"/>
    <dgm:cxn modelId="{3F8DFEE3-D3DB-472F-A16C-523D678D4048}" type="presOf" srcId="{508A4A6E-B887-4621-BFC0-994615F639D3}" destId="{EDD33EBC-7817-40D9-A506-BB44C79E6A82}" srcOrd="0" destOrd="10" presId="urn:microsoft.com/office/officeart/2005/8/layout/vList2"/>
    <dgm:cxn modelId="{CEDF2D90-E44F-4974-B87B-20B5A43A73C2}" type="presParOf" srcId="{3FD8060B-DBA4-494C-86C2-12FD7F3EB9E2}" destId="{7942E4F8-A8E4-463E-8335-B2D32B38B4CB}" srcOrd="0" destOrd="0" presId="urn:microsoft.com/office/officeart/2005/8/layout/vList2"/>
    <dgm:cxn modelId="{CE6BAE20-3AB2-4294-A4A6-CA644E8D74ED}" type="presParOf" srcId="{3FD8060B-DBA4-494C-86C2-12FD7F3EB9E2}" destId="{EDD33EBC-7817-40D9-A506-BB44C79E6A8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9E1AF66-F6D6-4FF1-A24B-C0F567F6FFD3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C9205AA-B98D-420B-B16B-493D34C555E9}">
      <dgm:prSet phldrT="[Текст]" custT="1"/>
      <dgm:spPr/>
      <dgm:t>
        <a:bodyPr/>
        <a:lstStyle/>
        <a:p>
          <a:r>
            <a:rPr lang="ru-RU" sz="1400" b="1" dirty="0" smtClean="0"/>
            <a:t>В преддверии празднования 70-летия победы в Великой Отечественной войне проведены ремонтные работы стилобата (основания) памятника Защитникам Отечества.</a:t>
          </a:r>
          <a:r>
            <a:rPr lang="ru-RU" sz="1400" dirty="0" smtClean="0"/>
            <a:t> </a:t>
          </a:r>
          <a:endParaRPr lang="ru-RU" sz="1400" dirty="0"/>
        </a:p>
      </dgm:t>
    </dgm:pt>
    <dgm:pt modelId="{121C6E8F-79FA-417A-A9A3-EE27B33AD1F6}" type="parTrans" cxnId="{8F86338E-2017-43B0-B966-7ECC688C8B02}">
      <dgm:prSet/>
      <dgm:spPr/>
      <dgm:t>
        <a:bodyPr/>
        <a:lstStyle/>
        <a:p>
          <a:endParaRPr lang="ru-RU"/>
        </a:p>
      </dgm:t>
    </dgm:pt>
    <dgm:pt modelId="{A66CC47E-CDA5-4776-A9A9-85417150A203}" type="sibTrans" cxnId="{8F86338E-2017-43B0-B966-7ECC688C8B02}">
      <dgm:prSet/>
      <dgm:spPr/>
      <dgm:t>
        <a:bodyPr/>
        <a:lstStyle/>
        <a:p>
          <a:endParaRPr lang="ru-RU"/>
        </a:p>
      </dgm:t>
    </dgm:pt>
    <dgm:pt modelId="{CD26DF1A-F007-461B-BE1F-43AA43EBCFE4}">
      <dgm:prSet phldrT="[Текст]" custT="1"/>
      <dgm:spPr/>
      <dgm:t>
        <a:bodyPr/>
        <a:lstStyle/>
        <a:p>
          <a:endParaRPr lang="ru-RU" sz="1200" dirty="0"/>
        </a:p>
      </dgm:t>
    </dgm:pt>
    <dgm:pt modelId="{674C79C9-A11C-4F5F-8DF2-FA9A3DC89EB4}" type="parTrans" cxnId="{34955687-4DC4-4913-80B6-BE3B6D44573A}">
      <dgm:prSet/>
      <dgm:spPr/>
      <dgm:t>
        <a:bodyPr/>
        <a:lstStyle/>
        <a:p>
          <a:endParaRPr lang="ru-RU"/>
        </a:p>
      </dgm:t>
    </dgm:pt>
    <dgm:pt modelId="{2EFAAF72-F6DC-456F-A5C2-47E8595E35E0}" type="sibTrans" cxnId="{34955687-4DC4-4913-80B6-BE3B6D44573A}">
      <dgm:prSet/>
      <dgm:spPr/>
      <dgm:t>
        <a:bodyPr/>
        <a:lstStyle/>
        <a:p>
          <a:endParaRPr lang="ru-RU"/>
        </a:p>
      </dgm:t>
    </dgm:pt>
    <dgm:pt modelId="{962321F3-CD78-4D4D-A85F-D77D0B2F8134}">
      <dgm:prSet phldrT="[Текст]" custT="1"/>
      <dgm:spPr/>
      <dgm:t>
        <a:bodyPr/>
        <a:lstStyle/>
        <a:p>
          <a:endParaRPr lang="ru-RU" sz="1400" dirty="0"/>
        </a:p>
      </dgm:t>
    </dgm:pt>
    <dgm:pt modelId="{9940637B-21D2-4441-9402-D172FA4F9729}" type="parTrans" cxnId="{BE700CFB-56B2-42B1-BCDE-C87CCEE862CF}">
      <dgm:prSet/>
      <dgm:spPr/>
      <dgm:t>
        <a:bodyPr/>
        <a:lstStyle/>
        <a:p>
          <a:endParaRPr lang="ru-RU"/>
        </a:p>
      </dgm:t>
    </dgm:pt>
    <dgm:pt modelId="{2130052F-EDA9-4AA9-900C-CE6D2374E38F}" type="sibTrans" cxnId="{BE700CFB-56B2-42B1-BCDE-C87CCEE862CF}">
      <dgm:prSet/>
      <dgm:spPr/>
      <dgm:t>
        <a:bodyPr/>
        <a:lstStyle/>
        <a:p>
          <a:endParaRPr lang="ru-RU"/>
        </a:p>
      </dgm:t>
    </dgm:pt>
    <dgm:pt modelId="{5A10B091-3AF7-497A-8990-223FCF178323}">
      <dgm:prSet phldrT="[Текст]" custT="1"/>
      <dgm:spPr/>
      <dgm:t>
        <a:bodyPr/>
        <a:lstStyle/>
        <a:p>
          <a:endParaRPr lang="ru-RU" sz="1400" dirty="0"/>
        </a:p>
      </dgm:t>
    </dgm:pt>
    <dgm:pt modelId="{15F6906F-FABD-4887-BBDD-FD624F5B4529}" type="parTrans" cxnId="{3DB572D8-3017-4BF1-A804-6F8823DE5DC9}">
      <dgm:prSet/>
      <dgm:spPr/>
      <dgm:t>
        <a:bodyPr/>
        <a:lstStyle/>
        <a:p>
          <a:endParaRPr lang="ru-RU"/>
        </a:p>
      </dgm:t>
    </dgm:pt>
    <dgm:pt modelId="{90839FC0-F6A1-4BC6-B2E3-EECE03B96BD6}" type="sibTrans" cxnId="{3DB572D8-3017-4BF1-A804-6F8823DE5DC9}">
      <dgm:prSet/>
      <dgm:spPr/>
      <dgm:t>
        <a:bodyPr/>
        <a:lstStyle/>
        <a:p>
          <a:endParaRPr lang="ru-RU"/>
        </a:p>
      </dgm:t>
    </dgm:pt>
    <dgm:pt modelId="{2EA2D085-EFF0-4E82-ADF6-47ABBA3D81C5}">
      <dgm:prSet phldrT="[Текст]" custT="1"/>
      <dgm:spPr/>
      <dgm:t>
        <a:bodyPr/>
        <a:lstStyle/>
        <a:p>
          <a:endParaRPr lang="ru-RU" sz="1400" dirty="0"/>
        </a:p>
      </dgm:t>
    </dgm:pt>
    <dgm:pt modelId="{B947C7E8-8E1B-4FEF-B30A-0B5F9E51882B}" type="parTrans" cxnId="{C5BC3D03-C017-45EE-8556-2C3A3AF16F62}">
      <dgm:prSet/>
      <dgm:spPr/>
      <dgm:t>
        <a:bodyPr/>
        <a:lstStyle/>
        <a:p>
          <a:endParaRPr lang="ru-RU"/>
        </a:p>
      </dgm:t>
    </dgm:pt>
    <dgm:pt modelId="{20DC8263-3DF0-4690-AE9E-3858A58FEA41}" type="sibTrans" cxnId="{C5BC3D03-C017-45EE-8556-2C3A3AF16F62}">
      <dgm:prSet/>
      <dgm:spPr/>
      <dgm:t>
        <a:bodyPr/>
        <a:lstStyle/>
        <a:p>
          <a:endParaRPr lang="ru-RU"/>
        </a:p>
      </dgm:t>
    </dgm:pt>
    <dgm:pt modelId="{7172D6E0-2C01-4BA1-BAA8-3969694B8A83}">
      <dgm:prSet phldrT="[Текст]" custT="1"/>
      <dgm:spPr/>
      <dgm:t>
        <a:bodyPr/>
        <a:lstStyle/>
        <a:p>
          <a:endParaRPr lang="ru-RU" sz="1400" dirty="0"/>
        </a:p>
      </dgm:t>
    </dgm:pt>
    <dgm:pt modelId="{6E585AFB-CCBC-417B-B0A8-5E9F606D614B}" type="parTrans" cxnId="{F8846EFF-DBBA-4CB3-950E-E94FB874AA99}">
      <dgm:prSet/>
      <dgm:spPr/>
      <dgm:t>
        <a:bodyPr/>
        <a:lstStyle/>
        <a:p>
          <a:endParaRPr lang="ru-RU"/>
        </a:p>
      </dgm:t>
    </dgm:pt>
    <dgm:pt modelId="{E2BB5427-F139-4DA9-A1B5-4982930270C3}" type="sibTrans" cxnId="{F8846EFF-DBBA-4CB3-950E-E94FB874AA99}">
      <dgm:prSet/>
      <dgm:spPr/>
      <dgm:t>
        <a:bodyPr/>
        <a:lstStyle/>
        <a:p>
          <a:endParaRPr lang="ru-RU"/>
        </a:p>
      </dgm:t>
    </dgm:pt>
    <dgm:pt modelId="{7EA25975-7388-415B-B24B-2EF742CCE75C}">
      <dgm:prSet phldrT="[Текст]" custT="1"/>
      <dgm:spPr/>
      <dgm:t>
        <a:bodyPr/>
        <a:lstStyle/>
        <a:p>
          <a:endParaRPr lang="ru-RU" sz="1400" dirty="0"/>
        </a:p>
      </dgm:t>
    </dgm:pt>
    <dgm:pt modelId="{B9EB67E5-0F40-4500-8522-9389A5FDCE92}" type="parTrans" cxnId="{5D04E49B-A74A-4E6F-AE57-86E93312C400}">
      <dgm:prSet/>
      <dgm:spPr/>
      <dgm:t>
        <a:bodyPr/>
        <a:lstStyle/>
        <a:p>
          <a:endParaRPr lang="ru-RU"/>
        </a:p>
      </dgm:t>
    </dgm:pt>
    <dgm:pt modelId="{9D2D15F0-415D-4D40-A08E-47511937BAE8}" type="sibTrans" cxnId="{5D04E49B-A74A-4E6F-AE57-86E93312C400}">
      <dgm:prSet/>
      <dgm:spPr/>
      <dgm:t>
        <a:bodyPr/>
        <a:lstStyle/>
        <a:p>
          <a:endParaRPr lang="ru-RU"/>
        </a:p>
      </dgm:t>
    </dgm:pt>
    <dgm:pt modelId="{CCEBA5BF-CA52-4774-8E4C-F868E7DB959D}">
      <dgm:prSet phldrT="[Текст]" custT="1"/>
      <dgm:spPr/>
      <dgm:t>
        <a:bodyPr/>
        <a:lstStyle/>
        <a:p>
          <a:endParaRPr lang="ru-RU" sz="1400" dirty="0"/>
        </a:p>
      </dgm:t>
    </dgm:pt>
    <dgm:pt modelId="{4B1DB3E4-8EA3-4CDE-8EAA-C88174ED3DEB}" type="parTrans" cxnId="{77A358FB-EB20-4420-A357-07B2B63B06DD}">
      <dgm:prSet/>
      <dgm:spPr/>
      <dgm:t>
        <a:bodyPr/>
        <a:lstStyle/>
        <a:p>
          <a:endParaRPr lang="ru-RU"/>
        </a:p>
      </dgm:t>
    </dgm:pt>
    <dgm:pt modelId="{5263D723-76E5-4850-97FA-43E0D49A6D92}" type="sibTrans" cxnId="{77A358FB-EB20-4420-A357-07B2B63B06DD}">
      <dgm:prSet/>
      <dgm:spPr/>
      <dgm:t>
        <a:bodyPr/>
        <a:lstStyle/>
        <a:p>
          <a:endParaRPr lang="ru-RU"/>
        </a:p>
      </dgm:t>
    </dgm:pt>
    <dgm:pt modelId="{7535A13C-BD3D-4765-891E-BB701F79853D}">
      <dgm:prSet phldrT="[Текст]" custT="1"/>
      <dgm:spPr/>
      <dgm:t>
        <a:bodyPr/>
        <a:lstStyle/>
        <a:p>
          <a:endParaRPr lang="ru-RU" sz="1400" dirty="0"/>
        </a:p>
      </dgm:t>
    </dgm:pt>
    <dgm:pt modelId="{D410A1FA-6762-4E71-B291-DE73A3DF40EA}" type="parTrans" cxnId="{5EBE3302-3AF7-4A3C-8501-D38DAB79A914}">
      <dgm:prSet/>
      <dgm:spPr/>
      <dgm:t>
        <a:bodyPr/>
        <a:lstStyle/>
        <a:p>
          <a:endParaRPr lang="ru-RU"/>
        </a:p>
      </dgm:t>
    </dgm:pt>
    <dgm:pt modelId="{2BE49CFC-7181-4356-BECF-6CC2E8DD88DB}" type="sibTrans" cxnId="{5EBE3302-3AF7-4A3C-8501-D38DAB79A914}">
      <dgm:prSet/>
      <dgm:spPr/>
      <dgm:t>
        <a:bodyPr/>
        <a:lstStyle/>
        <a:p>
          <a:endParaRPr lang="ru-RU"/>
        </a:p>
      </dgm:t>
    </dgm:pt>
    <dgm:pt modelId="{69173414-2129-4329-81EE-A1A4F12C6819}" type="pres">
      <dgm:prSet presAssocID="{A9E1AF66-F6D6-4FF1-A24B-C0F567F6F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FCB393-6B35-4282-A57F-E8165D70D66E}" type="pres">
      <dgm:prSet presAssocID="{4C9205AA-B98D-420B-B16B-493D34C555E9}" presName="parentText" presStyleLbl="node1" presStyleIdx="0" presStyleCnt="1" custScaleX="90844" custScaleY="214333" custLinFactNeighborX="20102" custLinFactNeighborY="-734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83486-452D-4FD2-867A-F2D2C63D5857}" type="pres">
      <dgm:prSet presAssocID="{4C9205AA-B98D-420B-B16B-493D34C555E9}" presName="childText" presStyleLbl="revTx" presStyleIdx="0" presStyleCnt="1" custScaleY="427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86338E-2017-43B0-B966-7ECC688C8B02}" srcId="{A9E1AF66-F6D6-4FF1-A24B-C0F567F6FFD3}" destId="{4C9205AA-B98D-420B-B16B-493D34C555E9}" srcOrd="0" destOrd="0" parTransId="{121C6E8F-79FA-417A-A9A3-EE27B33AD1F6}" sibTransId="{A66CC47E-CDA5-4776-A9A9-85417150A203}"/>
    <dgm:cxn modelId="{F8846EFF-DBBA-4CB3-950E-E94FB874AA99}" srcId="{4C9205AA-B98D-420B-B16B-493D34C555E9}" destId="{7172D6E0-2C01-4BA1-BAA8-3969694B8A83}" srcOrd="2" destOrd="0" parTransId="{6E585AFB-CCBC-417B-B0A8-5E9F606D614B}" sibTransId="{E2BB5427-F139-4DA9-A1B5-4982930270C3}"/>
    <dgm:cxn modelId="{5D04E49B-A74A-4E6F-AE57-86E93312C400}" srcId="{4C9205AA-B98D-420B-B16B-493D34C555E9}" destId="{7EA25975-7388-415B-B24B-2EF742CCE75C}" srcOrd="3" destOrd="0" parTransId="{B9EB67E5-0F40-4500-8522-9389A5FDCE92}" sibTransId="{9D2D15F0-415D-4D40-A08E-47511937BAE8}"/>
    <dgm:cxn modelId="{C8A5455A-FCBE-43EA-BCE9-AE85570AF20B}" type="presOf" srcId="{7535A13C-BD3D-4765-891E-BB701F79853D}" destId="{76C83486-452D-4FD2-867A-F2D2C63D5857}" srcOrd="0" destOrd="6" presId="urn:microsoft.com/office/officeart/2005/8/layout/vList2"/>
    <dgm:cxn modelId="{68E6F3F2-E3CC-4147-B35E-515BAB56B7E6}" type="presOf" srcId="{2EA2D085-EFF0-4E82-ADF6-47ABBA3D81C5}" destId="{76C83486-452D-4FD2-867A-F2D2C63D5857}" srcOrd="0" destOrd="4" presId="urn:microsoft.com/office/officeart/2005/8/layout/vList2"/>
    <dgm:cxn modelId="{28A2AAB3-786C-40AD-AF07-021D0D811120}" type="presOf" srcId="{CD26DF1A-F007-461B-BE1F-43AA43EBCFE4}" destId="{76C83486-452D-4FD2-867A-F2D2C63D5857}" srcOrd="0" destOrd="0" presId="urn:microsoft.com/office/officeart/2005/8/layout/vList2"/>
    <dgm:cxn modelId="{1178E8EA-5780-474E-BF2C-6FF7760F6621}" type="presOf" srcId="{7EA25975-7388-415B-B24B-2EF742CCE75C}" destId="{76C83486-452D-4FD2-867A-F2D2C63D5857}" srcOrd="0" destOrd="3" presId="urn:microsoft.com/office/officeart/2005/8/layout/vList2"/>
    <dgm:cxn modelId="{BE700CFB-56B2-42B1-BCDE-C87CCEE862CF}" srcId="{4C9205AA-B98D-420B-B16B-493D34C555E9}" destId="{962321F3-CD78-4D4D-A85F-D77D0B2F8134}" srcOrd="7" destOrd="0" parTransId="{9940637B-21D2-4441-9402-D172FA4F9729}" sibTransId="{2130052F-EDA9-4AA9-900C-CE6D2374E38F}"/>
    <dgm:cxn modelId="{34955687-4DC4-4913-80B6-BE3B6D44573A}" srcId="{4C9205AA-B98D-420B-B16B-493D34C555E9}" destId="{CD26DF1A-F007-461B-BE1F-43AA43EBCFE4}" srcOrd="0" destOrd="0" parTransId="{674C79C9-A11C-4F5F-8DF2-FA9A3DC89EB4}" sibTransId="{2EFAAF72-F6DC-456F-A5C2-47E8595E35E0}"/>
    <dgm:cxn modelId="{5EBE3302-3AF7-4A3C-8501-D38DAB79A914}" srcId="{4C9205AA-B98D-420B-B16B-493D34C555E9}" destId="{7535A13C-BD3D-4765-891E-BB701F79853D}" srcOrd="6" destOrd="0" parTransId="{D410A1FA-6762-4E71-B291-DE73A3DF40EA}" sibTransId="{2BE49CFC-7181-4356-BECF-6CC2E8DD88DB}"/>
    <dgm:cxn modelId="{DB4B28CB-3C55-49C8-97F8-F323A3BF9E3E}" type="presOf" srcId="{CCEBA5BF-CA52-4774-8E4C-F868E7DB959D}" destId="{76C83486-452D-4FD2-867A-F2D2C63D5857}" srcOrd="0" destOrd="5" presId="urn:microsoft.com/office/officeart/2005/8/layout/vList2"/>
    <dgm:cxn modelId="{EA5B3185-E80D-4428-8D8D-09DCB59642F6}" type="presOf" srcId="{5A10B091-3AF7-497A-8990-223FCF178323}" destId="{76C83486-452D-4FD2-867A-F2D2C63D5857}" srcOrd="0" destOrd="1" presId="urn:microsoft.com/office/officeart/2005/8/layout/vList2"/>
    <dgm:cxn modelId="{D7ACEC1A-14FC-4A5B-AAB6-4699C28DA473}" type="presOf" srcId="{A9E1AF66-F6D6-4FF1-A24B-C0F567F6FFD3}" destId="{69173414-2129-4329-81EE-A1A4F12C6819}" srcOrd="0" destOrd="0" presId="urn:microsoft.com/office/officeart/2005/8/layout/vList2"/>
    <dgm:cxn modelId="{C33DEF10-8DA5-43AA-87CF-754C078D12A7}" type="presOf" srcId="{7172D6E0-2C01-4BA1-BAA8-3969694B8A83}" destId="{76C83486-452D-4FD2-867A-F2D2C63D5857}" srcOrd="0" destOrd="2" presId="urn:microsoft.com/office/officeart/2005/8/layout/vList2"/>
    <dgm:cxn modelId="{3DB572D8-3017-4BF1-A804-6F8823DE5DC9}" srcId="{4C9205AA-B98D-420B-B16B-493D34C555E9}" destId="{5A10B091-3AF7-497A-8990-223FCF178323}" srcOrd="1" destOrd="0" parTransId="{15F6906F-FABD-4887-BBDD-FD624F5B4529}" sibTransId="{90839FC0-F6A1-4BC6-B2E3-EECE03B96BD6}"/>
    <dgm:cxn modelId="{D03AF027-20FD-4C29-B764-51E1480F441F}" type="presOf" srcId="{962321F3-CD78-4D4D-A85F-D77D0B2F8134}" destId="{76C83486-452D-4FD2-867A-F2D2C63D5857}" srcOrd="0" destOrd="7" presId="urn:microsoft.com/office/officeart/2005/8/layout/vList2"/>
    <dgm:cxn modelId="{77A358FB-EB20-4420-A357-07B2B63B06DD}" srcId="{4C9205AA-B98D-420B-B16B-493D34C555E9}" destId="{CCEBA5BF-CA52-4774-8E4C-F868E7DB959D}" srcOrd="5" destOrd="0" parTransId="{4B1DB3E4-8EA3-4CDE-8EAA-C88174ED3DEB}" sibTransId="{5263D723-76E5-4850-97FA-43E0D49A6D92}"/>
    <dgm:cxn modelId="{C5BC3D03-C017-45EE-8556-2C3A3AF16F62}" srcId="{4C9205AA-B98D-420B-B16B-493D34C555E9}" destId="{2EA2D085-EFF0-4E82-ADF6-47ABBA3D81C5}" srcOrd="4" destOrd="0" parTransId="{B947C7E8-8E1B-4FEF-B30A-0B5F9E51882B}" sibTransId="{20DC8263-3DF0-4690-AE9E-3858A58FEA41}"/>
    <dgm:cxn modelId="{20E2A800-1F95-4DC2-83D3-D01D361B56DF}" type="presOf" srcId="{4C9205AA-B98D-420B-B16B-493D34C555E9}" destId="{1BFCB393-6B35-4282-A57F-E8165D70D66E}" srcOrd="0" destOrd="0" presId="urn:microsoft.com/office/officeart/2005/8/layout/vList2"/>
    <dgm:cxn modelId="{88917D25-7273-45FD-8C3C-8E56148D480D}" type="presParOf" srcId="{69173414-2129-4329-81EE-A1A4F12C6819}" destId="{1BFCB393-6B35-4282-A57F-E8165D70D66E}" srcOrd="0" destOrd="0" presId="urn:microsoft.com/office/officeart/2005/8/layout/vList2"/>
    <dgm:cxn modelId="{60A9A3C1-2DDC-4AE3-9D30-17D14F5421C9}" type="presParOf" srcId="{69173414-2129-4329-81EE-A1A4F12C6819}" destId="{76C83486-452D-4FD2-867A-F2D2C63D585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6806D6-80ED-4A11-B66A-375984FE3795}" type="doc">
      <dgm:prSet loTypeId="urn:microsoft.com/office/officeart/2005/8/layout/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41DFAEA-FA32-4ADE-AE90-E39F95ABC25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ООО «Сибирское кольцо»</a:t>
          </a:r>
          <a:endParaRPr lang="ru-RU" sz="1400" dirty="0" smtClean="0"/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0FE9C779-B831-4B62-995D-273C79786DCA}" type="parTrans" cxnId="{72F00A8A-92E7-4E92-B6D0-05646EA3DD9F}">
      <dgm:prSet/>
      <dgm:spPr/>
      <dgm:t>
        <a:bodyPr/>
        <a:lstStyle/>
        <a:p>
          <a:endParaRPr lang="ru-RU"/>
        </a:p>
      </dgm:t>
    </dgm:pt>
    <dgm:pt modelId="{66E87F87-7834-4308-86F2-30038F547C2A}" type="sibTrans" cxnId="{72F00A8A-92E7-4E92-B6D0-05646EA3DD9F}">
      <dgm:prSet/>
      <dgm:spPr/>
      <dgm:t>
        <a:bodyPr/>
        <a:lstStyle/>
        <a:p>
          <a:endParaRPr lang="ru-RU"/>
        </a:p>
      </dgm:t>
    </dgm:pt>
    <dgm:pt modelId="{173717C2-A7A5-4CB2-A223-C6666309C31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b="1" dirty="0" smtClean="0"/>
            <a:t>ООО «Северная строительная компания»</a:t>
          </a:r>
          <a:endParaRPr lang="ru-RU" sz="1200" dirty="0" smtClean="0"/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A75A5DB4-4914-465F-BC0D-CCE7D945BAC0}" type="parTrans" cxnId="{32F63EE8-2CAF-4966-A5E5-57500FA3BB97}">
      <dgm:prSet/>
      <dgm:spPr/>
      <dgm:t>
        <a:bodyPr/>
        <a:lstStyle/>
        <a:p>
          <a:endParaRPr lang="ru-RU"/>
        </a:p>
      </dgm:t>
    </dgm:pt>
    <dgm:pt modelId="{28C88864-1B72-4B24-ACEB-54F5998C629C}" type="sibTrans" cxnId="{32F63EE8-2CAF-4966-A5E5-57500FA3BB97}">
      <dgm:prSet/>
      <dgm:spPr/>
      <dgm:t>
        <a:bodyPr/>
        <a:lstStyle/>
        <a:p>
          <a:endParaRPr lang="ru-RU"/>
        </a:p>
      </dgm:t>
    </dgm:pt>
    <dgm:pt modelId="{B32A0AD1-F417-4A03-9BE9-A34C14A535D2}">
      <dgm:prSet custT="1"/>
      <dgm:spPr/>
      <dgm:t>
        <a:bodyPr/>
        <a:lstStyle/>
        <a:p>
          <a:r>
            <a:rPr lang="ru-RU" sz="1400" b="1" dirty="0" smtClean="0"/>
            <a:t>Адрес земельного участка</a:t>
          </a:r>
          <a:r>
            <a:rPr lang="ru-RU" sz="1400" dirty="0" smtClean="0"/>
            <a:t>: </a:t>
          </a:r>
          <a:r>
            <a:rPr lang="ru-RU" sz="1400" dirty="0" err="1" smtClean="0"/>
            <a:t>пгт.Талинка</a:t>
          </a:r>
          <a:r>
            <a:rPr lang="ru-RU" sz="1400" dirty="0" smtClean="0"/>
            <a:t>,  1 микрорайон, дома №№ 53, 54, 16а, 16б.</a:t>
          </a:r>
          <a:endParaRPr lang="ru-RU" sz="1400" dirty="0"/>
        </a:p>
      </dgm:t>
    </dgm:pt>
    <dgm:pt modelId="{05D1065D-2E8F-41E9-A6A0-0D07F0535561}" type="parTrans" cxnId="{1A593041-A7C7-4B4B-96D1-0016DD15C754}">
      <dgm:prSet/>
      <dgm:spPr/>
      <dgm:t>
        <a:bodyPr/>
        <a:lstStyle/>
        <a:p>
          <a:endParaRPr lang="ru-RU"/>
        </a:p>
      </dgm:t>
    </dgm:pt>
    <dgm:pt modelId="{93FCA274-4B7D-4BD0-B5D7-9B9F1F93AC8D}" type="sibTrans" cxnId="{1A593041-A7C7-4B4B-96D1-0016DD15C754}">
      <dgm:prSet/>
      <dgm:spPr/>
      <dgm:t>
        <a:bodyPr/>
        <a:lstStyle/>
        <a:p>
          <a:endParaRPr lang="ru-RU"/>
        </a:p>
      </dgm:t>
    </dgm:pt>
    <dgm:pt modelId="{C2ACFCA7-DF1D-4C7D-9DB0-1EAA4E503CE8}">
      <dgm:prSet custT="1"/>
      <dgm:spPr/>
      <dgm:t>
        <a:bodyPr/>
        <a:lstStyle/>
        <a:p>
          <a:r>
            <a:rPr lang="ru-RU" sz="1400" b="1" dirty="0" smtClean="0"/>
            <a:t>ООО   «Реал»  </a:t>
          </a:r>
          <a:endParaRPr lang="ru-RU" sz="1400" dirty="0"/>
        </a:p>
      </dgm:t>
    </dgm:pt>
    <dgm:pt modelId="{7F1F1120-FA8A-425E-A10B-7A07BD877733}" type="parTrans" cxnId="{9749DA70-999F-47A0-BBD9-74F5F0AE9BF8}">
      <dgm:prSet/>
      <dgm:spPr/>
      <dgm:t>
        <a:bodyPr/>
        <a:lstStyle/>
        <a:p>
          <a:endParaRPr lang="ru-RU"/>
        </a:p>
      </dgm:t>
    </dgm:pt>
    <dgm:pt modelId="{CF484410-5804-4D0C-9DE0-0ABB5DAA313E}" type="sibTrans" cxnId="{9749DA70-999F-47A0-BBD9-74F5F0AE9BF8}">
      <dgm:prSet/>
      <dgm:spPr/>
      <dgm:t>
        <a:bodyPr/>
        <a:lstStyle/>
        <a:p>
          <a:endParaRPr lang="ru-RU"/>
        </a:p>
      </dgm:t>
    </dgm:pt>
    <dgm:pt modelId="{BF884ACF-EB0C-435A-830A-A89485E358CA}">
      <dgm:prSet custT="1"/>
      <dgm:spPr/>
      <dgm:t>
        <a:bodyPr/>
        <a:lstStyle/>
        <a:p>
          <a:r>
            <a:rPr lang="ru-RU" sz="1400" b="1" dirty="0" smtClean="0"/>
            <a:t>Адрес земельного участка</a:t>
          </a:r>
          <a:r>
            <a:rPr lang="ru-RU" sz="1400" dirty="0" smtClean="0"/>
            <a:t>: </a:t>
          </a:r>
          <a:r>
            <a:rPr lang="ru-RU" sz="1400" dirty="0" err="1" smtClean="0"/>
            <a:t>пгт.Талинка</a:t>
          </a:r>
          <a:r>
            <a:rPr lang="ru-RU" sz="1400" dirty="0" smtClean="0"/>
            <a:t>,  1 </a:t>
          </a:r>
          <a:r>
            <a:rPr lang="ru-RU" sz="1400" dirty="0" err="1" smtClean="0"/>
            <a:t>мкр</a:t>
          </a:r>
          <a:r>
            <a:rPr lang="ru-RU" sz="1400" dirty="0" smtClean="0"/>
            <a:t>., в районе домов ОАО «</a:t>
          </a:r>
          <a:r>
            <a:rPr lang="ru-RU" sz="1400" dirty="0" err="1" smtClean="0"/>
            <a:t>РН-Няганьнефтегаз</a:t>
          </a:r>
          <a:r>
            <a:rPr lang="ru-RU" sz="1400" dirty="0" smtClean="0"/>
            <a:t>».</a:t>
          </a:r>
          <a:endParaRPr lang="ru-RU" sz="1400" dirty="0"/>
        </a:p>
      </dgm:t>
    </dgm:pt>
    <dgm:pt modelId="{DEF2A5EC-A991-47B3-A4D3-888916C4C5CA}" type="parTrans" cxnId="{228F52F0-B87F-4119-B3E6-51F5F29BD1DF}">
      <dgm:prSet/>
      <dgm:spPr/>
      <dgm:t>
        <a:bodyPr/>
        <a:lstStyle/>
        <a:p>
          <a:endParaRPr lang="ru-RU"/>
        </a:p>
      </dgm:t>
    </dgm:pt>
    <dgm:pt modelId="{79BBE7B2-9650-4478-8FE1-3B173ECBF369}" type="sibTrans" cxnId="{228F52F0-B87F-4119-B3E6-51F5F29BD1DF}">
      <dgm:prSet/>
      <dgm:spPr/>
      <dgm:t>
        <a:bodyPr/>
        <a:lstStyle/>
        <a:p>
          <a:endParaRPr lang="ru-RU"/>
        </a:p>
      </dgm:t>
    </dgm:pt>
    <dgm:pt modelId="{C5CD9848-A84D-4AAE-8A8D-A51013ED7DED}">
      <dgm:prSet custT="1"/>
      <dgm:spPr/>
      <dgm:t>
        <a:bodyPr/>
        <a:lstStyle/>
        <a:p>
          <a:r>
            <a:rPr lang="ru-RU" sz="1400" b="1" dirty="0" smtClean="0"/>
            <a:t>ООО «</a:t>
          </a:r>
          <a:r>
            <a:rPr lang="ru-RU" sz="1400" b="1" dirty="0" err="1" smtClean="0"/>
            <a:t>ВегаЮграСтрой</a:t>
          </a:r>
          <a:r>
            <a:rPr lang="ru-RU" sz="1400" b="1" dirty="0" smtClean="0"/>
            <a:t>»</a:t>
          </a:r>
          <a:endParaRPr lang="ru-RU" sz="1400" dirty="0" smtClean="0"/>
        </a:p>
      </dgm:t>
    </dgm:pt>
    <dgm:pt modelId="{E5FCDF89-D213-4154-8B72-D4C1652912C2}" type="sibTrans" cxnId="{B25C599E-88A6-4507-AD4C-500A4849EF6B}">
      <dgm:prSet/>
      <dgm:spPr/>
      <dgm:t>
        <a:bodyPr/>
        <a:lstStyle/>
        <a:p>
          <a:endParaRPr lang="ru-RU"/>
        </a:p>
      </dgm:t>
    </dgm:pt>
    <dgm:pt modelId="{80CB2188-7FB4-4B63-B64A-737A3F770D5D}" type="parTrans" cxnId="{B25C599E-88A6-4507-AD4C-500A4849EF6B}">
      <dgm:prSet/>
      <dgm:spPr/>
      <dgm:t>
        <a:bodyPr/>
        <a:lstStyle/>
        <a:p>
          <a:endParaRPr lang="ru-RU"/>
        </a:p>
      </dgm:t>
    </dgm:pt>
    <dgm:pt modelId="{3C222731-54A6-400F-9E7B-9574118B7383}">
      <dgm:prSet custT="1"/>
      <dgm:spPr/>
      <dgm:t>
        <a:bodyPr/>
        <a:lstStyle/>
        <a:p>
          <a:endParaRPr lang="ru-RU" sz="1400" dirty="0"/>
        </a:p>
      </dgm:t>
    </dgm:pt>
    <dgm:pt modelId="{0BB1BA7C-AE53-4ADD-9BBD-A70C8D0D094E}" type="parTrans" cxnId="{D9B3A6A8-C6A7-4E0B-B84B-E8A552406C9D}">
      <dgm:prSet/>
      <dgm:spPr/>
      <dgm:t>
        <a:bodyPr/>
        <a:lstStyle/>
        <a:p>
          <a:endParaRPr lang="ru-RU"/>
        </a:p>
      </dgm:t>
    </dgm:pt>
    <dgm:pt modelId="{ADA11185-4BD2-4002-8575-5817C6D89B4E}" type="sibTrans" cxnId="{D9B3A6A8-C6A7-4E0B-B84B-E8A552406C9D}">
      <dgm:prSet/>
      <dgm:spPr/>
      <dgm:t>
        <a:bodyPr/>
        <a:lstStyle/>
        <a:p>
          <a:endParaRPr lang="ru-RU"/>
        </a:p>
      </dgm:t>
    </dgm:pt>
    <dgm:pt modelId="{B2C9CBBA-EFF8-4207-93CF-DA2DAF2CEAFE}">
      <dgm:prSet custT="1"/>
      <dgm:spPr/>
      <dgm:t>
        <a:bodyPr/>
        <a:lstStyle/>
        <a:p>
          <a:endParaRPr lang="ru-RU" sz="1400" dirty="0"/>
        </a:p>
      </dgm:t>
    </dgm:pt>
    <dgm:pt modelId="{4F66B265-A15A-4938-A9EF-544AAAEED88D}" type="parTrans" cxnId="{78166624-D4D2-4CA5-A4BF-F751E9752B10}">
      <dgm:prSet/>
      <dgm:spPr/>
      <dgm:t>
        <a:bodyPr/>
        <a:lstStyle/>
        <a:p>
          <a:endParaRPr lang="ru-RU"/>
        </a:p>
      </dgm:t>
    </dgm:pt>
    <dgm:pt modelId="{17DCFB64-2F8E-4F54-8CDD-0245CD88591D}" type="sibTrans" cxnId="{78166624-D4D2-4CA5-A4BF-F751E9752B10}">
      <dgm:prSet/>
      <dgm:spPr/>
      <dgm:t>
        <a:bodyPr/>
        <a:lstStyle/>
        <a:p>
          <a:endParaRPr lang="ru-RU"/>
        </a:p>
      </dgm:t>
    </dgm:pt>
    <dgm:pt modelId="{D6ED82C5-0C9B-4D76-BA49-4B7B9F4E1B57}">
      <dgm:prSet/>
      <dgm:spPr/>
      <dgm:t>
        <a:bodyPr/>
        <a:lstStyle/>
        <a:p>
          <a:endParaRPr lang="ru-RU" dirty="0"/>
        </a:p>
      </dgm:t>
    </dgm:pt>
    <dgm:pt modelId="{B507C14F-AB27-4270-9C66-493D5E872F69}" type="parTrans" cxnId="{535324E1-7F4E-4EFA-B6F7-D611AC3D8447}">
      <dgm:prSet/>
      <dgm:spPr/>
      <dgm:t>
        <a:bodyPr/>
        <a:lstStyle/>
        <a:p>
          <a:endParaRPr lang="ru-RU"/>
        </a:p>
      </dgm:t>
    </dgm:pt>
    <dgm:pt modelId="{DF0CF9DD-D271-44B6-A5A0-4202CFB850D7}" type="sibTrans" cxnId="{535324E1-7F4E-4EFA-B6F7-D611AC3D8447}">
      <dgm:prSet/>
      <dgm:spPr/>
      <dgm:t>
        <a:bodyPr/>
        <a:lstStyle/>
        <a:p>
          <a:endParaRPr lang="ru-RU"/>
        </a:p>
      </dgm:t>
    </dgm:pt>
    <dgm:pt modelId="{929A9BC0-9A59-404D-B2C7-81EAF23EED3A}">
      <dgm:prSet custT="1"/>
      <dgm:spPr/>
      <dgm:t>
        <a:bodyPr/>
        <a:lstStyle/>
        <a:p>
          <a:r>
            <a:rPr lang="ru-RU" sz="1400" b="1" dirty="0" smtClean="0"/>
            <a:t>Адрес земельного участка</a:t>
          </a:r>
          <a:r>
            <a:rPr lang="ru-RU" sz="1400" dirty="0" smtClean="0"/>
            <a:t>: </a:t>
          </a:r>
          <a:r>
            <a:rPr lang="ru-RU" sz="1400" dirty="0" err="1" smtClean="0"/>
            <a:t>пгт.Талинка</a:t>
          </a:r>
          <a:r>
            <a:rPr lang="ru-RU" sz="1400" dirty="0" smtClean="0"/>
            <a:t>,  2 микрорайон, дом № 4</a:t>
          </a:r>
          <a:endParaRPr lang="ru-RU" sz="1400" dirty="0"/>
        </a:p>
      </dgm:t>
    </dgm:pt>
    <dgm:pt modelId="{99B99078-1550-48CD-BD59-D32A186E3C61}" type="sibTrans" cxnId="{2C18B341-A138-472F-9888-C468D3869FB8}">
      <dgm:prSet/>
      <dgm:spPr/>
      <dgm:t>
        <a:bodyPr/>
        <a:lstStyle/>
        <a:p>
          <a:endParaRPr lang="ru-RU"/>
        </a:p>
      </dgm:t>
    </dgm:pt>
    <dgm:pt modelId="{29AB2F94-9AEF-4C91-87C5-353D8C5BF852}" type="parTrans" cxnId="{2C18B341-A138-472F-9888-C468D3869FB8}">
      <dgm:prSet/>
      <dgm:spPr/>
      <dgm:t>
        <a:bodyPr/>
        <a:lstStyle/>
        <a:p>
          <a:endParaRPr lang="ru-RU"/>
        </a:p>
      </dgm:t>
    </dgm:pt>
    <dgm:pt modelId="{64041629-D3A2-4BCE-AE00-A57EBE411AF6}">
      <dgm:prSet custT="1"/>
      <dgm:spPr/>
      <dgm:t>
        <a:bodyPr/>
        <a:lstStyle/>
        <a:p>
          <a:r>
            <a:rPr lang="ru-RU" sz="1400" b="1" dirty="0" smtClean="0"/>
            <a:t>Адрес земельного участка</a:t>
          </a:r>
          <a:r>
            <a:rPr lang="ru-RU" sz="1400" dirty="0" smtClean="0"/>
            <a:t>: </a:t>
          </a:r>
          <a:r>
            <a:rPr lang="ru-RU" sz="1400" dirty="0" err="1" smtClean="0"/>
            <a:t>пгт.Талинка</a:t>
          </a:r>
          <a:r>
            <a:rPr lang="ru-RU" sz="1400" dirty="0" smtClean="0"/>
            <a:t>,  2 микрорайон, дома №№ 21,22.</a:t>
          </a:r>
          <a:endParaRPr lang="ru-RU" sz="1400" dirty="0"/>
        </a:p>
      </dgm:t>
    </dgm:pt>
    <dgm:pt modelId="{F5AD3AF0-9E30-45A8-96ED-2F59729180B8}" type="sibTrans" cxnId="{D044B252-210C-4BEE-9FBA-BF70BCBA0FE5}">
      <dgm:prSet/>
      <dgm:spPr/>
      <dgm:t>
        <a:bodyPr/>
        <a:lstStyle/>
        <a:p>
          <a:endParaRPr lang="ru-RU"/>
        </a:p>
      </dgm:t>
    </dgm:pt>
    <dgm:pt modelId="{852C0DE9-1ADE-4187-8678-A95058E259F4}" type="parTrans" cxnId="{D044B252-210C-4BEE-9FBA-BF70BCBA0FE5}">
      <dgm:prSet/>
      <dgm:spPr/>
      <dgm:t>
        <a:bodyPr/>
        <a:lstStyle/>
        <a:p>
          <a:endParaRPr lang="ru-RU"/>
        </a:p>
      </dgm:t>
    </dgm:pt>
    <dgm:pt modelId="{B9ECBD4F-D478-4F94-82DC-4178B992AC17}" type="pres">
      <dgm:prSet presAssocID="{7F6806D6-80ED-4A11-B66A-375984FE37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962F34-7287-4FEC-8E55-0D98628DE3F5}" type="pres">
      <dgm:prSet presAssocID="{A41DFAEA-FA32-4ADE-AE90-E39F95ABC255}" presName="parentLin" presStyleCnt="0"/>
      <dgm:spPr/>
    </dgm:pt>
    <dgm:pt modelId="{FA9B9053-8274-4751-912A-D5BA9FAE8846}" type="pres">
      <dgm:prSet presAssocID="{A41DFAEA-FA32-4ADE-AE90-E39F95ABC25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B9C81D0-06E5-4FCC-B693-4A8D0C9583CD}" type="pres">
      <dgm:prSet presAssocID="{A41DFAEA-FA32-4ADE-AE90-E39F95ABC255}" presName="parentText" presStyleLbl="node1" presStyleIdx="0" presStyleCnt="4" custScaleX="142857" custScaleY="24443" custLinFactNeighborX="-100000" custLinFactNeighborY="-296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A31E70-9B3D-41FD-9BDF-1F767A31844E}" type="pres">
      <dgm:prSet presAssocID="{A41DFAEA-FA32-4ADE-AE90-E39F95ABC255}" presName="negativeSpace" presStyleCnt="0"/>
      <dgm:spPr/>
    </dgm:pt>
    <dgm:pt modelId="{E55D82BC-B323-478F-95CA-CBDDA77EF5C9}" type="pres">
      <dgm:prSet presAssocID="{A41DFAEA-FA32-4ADE-AE90-E39F95ABC255}" presName="childText" presStyleLbl="conFgAcc1" presStyleIdx="0" presStyleCnt="4" custScaleY="53174" custLinFactNeighborX="1172" custLinFactNeighborY="-1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49101-F252-4BE7-93A3-BFCFAD6ADFFC}" type="pres">
      <dgm:prSet presAssocID="{66E87F87-7834-4308-86F2-30038F547C2A}" presName="spaceBetweenRectangles" presStyleCnt="0"/>
      <dgm:spPr/>
    </dgm:pt>
    <dgm:pt modelId="{4EA54495-CBC4-4D3B-96C1-76B7C73C1020}" type="pres">
      <dgm:prSet presAssocID="{C5CD9848-A84D-4AAE-8A8D-A51013ED7DED}" presName="parentLin" presStyleCnt="0"/>
      <dgm:spPr/>
    </dgm:pt>
    <dgm:pt modelId="{159C49D2-A1E1-4913-9147-9ADB5F164BBB}" type="pres">
      <dgm:prSet presAssocID="{C5CD9848-A84D-4AAE-8A8D-A51013ED7DE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D9CDE68-C3A8-4383-B674-398B8A9648D5}" type="pres">
      <dgm:prSet presAssocID="{C5CD9848-A84D-4AAE-8A8D-A51013ED7DED}" presName="parentText" presStyleLbl="node1" presStyleIdx="1" presStyleCnt="4" custScaleX="142857" custScaleY="21972" custLinFactNeighborX="-100000" custLinFactNeighborY="-229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51B1D0-5428-4209-9564-E0FE91BDA2D9}" type="pres">
      <dgm:prSet presAssocID="{C5CD9848-A84D-4AAE-8A8D-A51013ED7DED}" presName="negativeSpace" presStyleCnt="0"/>
      <dgm:spPr/>
    </dgm:pt>
    <dgm:pt modelId="{ACE1AF99-EA93-4D70-AF87-0F698623A938}" type="pres">
      <dgm:prSet presAssocID="{C5CD9848-A84D-4AAE-8A8D-A51013ED7DED}" presName="childText" presStyleLbl="conFgAcc1" presStyleIdx="1" presStyleCnt="4" custScaleY="61295" custLinFactY="219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8E997-9950-44EF-B300-59938FD4D373}" type="pres">
      <dgm:prSet presAssocID="{E5FCDF89-D213-4154-8B72-D4C1652912C2}" presName="spaceBetweenRectangles" presStyleCnt="0"/>
      <dgm:spPr/>
    </dgm:pt>
    <dgm:pt modelId="{F83D47CB-04A3-44CA-8CE6-359132F41D51}" type="pres">
      <dgm:prSet presAssocID="{173717C2-A7A5-4CB2-A223-C6666309C315}" presName="parentLin" presStyleCnt="0"/>
      <dgm:spPr/>
    </dgm:pt>
    <dgm:pt modelId="{8C8ED2A2-1B8A-421F-954D-5976980EC22D}" type="pres">
      <dgm:prSet presAssocID="{173717C2-A7A5-4CB2-A223-C6666309C31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877BB5BD-4CDF-49DC-88E2-8BF1FA9ABC22}" type="pres">
      <dgm:prSet presAssocID="{173717C2-A7A5-4CB2-A223-C6666309C315}" presName="parentText" presStyleLbl="node1" presStyleIdx="2" presStyleCnt="4" custScaleX="138961" custScaleY="20242" custLinFactNeighborX="-100000" custLinFactNeighborY="-173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8BB91-9FE0-47B8-9E28-8AE47287D463}" type="pres">
      <dgm:prSet presAssocID="{173717C2-A7A5-4CB2-A223-C6666309C315}" presName="negativeSpace" presStyleCnt="0"/>
      <dgm:spPr/>
    </dgm:pt>
    <dgm:pt modelId="{A9790C17-2D09-4D24-B143-2AC9BA206266}" type="pres">
      <dgm:prSet presAssocID="{173717C2-A7A5-4CB2-A223-C6666309C315}" presName="childText" presStyleLbl="conFgAcc1" presStyleIdx="2" presStyleCnt="4" custScaleY="82594" custLinFactNeighborY="74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FF244-816B-40E6-9B38-DE50F5AB74DE}" type="pres">
      <dgm:prSet presAssocID="{28C88864-1B72-4B24-ACEB-54F5998C629C}" presName="spaceBetweenRectangles" presStyleCnt="0"/>
      <dgm:spPr/>
    </dgm:pt>
    <dgm:pt modelId="{7097FA8E-ADCC-41C3-BE4A-C324ECEB7C42}" type="pres">
      <dgm:prSet presAssocID="{C2ACFCA7-DF1D-4C7D-9DB0-1EAA4E503CE8}" presName="parentLin" presStyleCnt="0"/>
      <dgm:spPr/>
    </dgm:pt>
    <dgm:pt modelId="{2A65EB1A-3CAA-4834-8F9A-2763CFC78D95}" type="pres">
      <dgm:prSet presAssocID="{C2ACFCA7-DF1D-4C7D-9DB0-1EAA4E503CE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872908A-09BB-4956-9D65-5945FE8FB8D6}" type="pres">
      <dgm:prSet presAssocID="{C2ACFCA7-DF1D-4C7D-9DB0-1EAA4E503CE8}" presName="parentText" presStyleLbl="node1" presStyleIdx="3" presStyleCnt="4" custScaleX="142857" custScaleY="20030" custLinFactNeighborX="-100000" custLinFactNeighborY="-479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BF87B-15BB-4243-84FD-7C084F71B23D}" type="pres">
      <dgm:prSet presAssocID="{C2ACFCA7-DF1D-4C7D-9DB0-1EAA4E503CE8}" presName="negativeSpace" presStyleCnt="0"/>
      <dgm:spPr/>
    </dgm:pt>
    <dgm:pt modelId="{A7CCEBA5-EE2E-40E5-A485-24B09B669418}" type="pres">
      <dgm:prSet presAssocID="{C2ACFCA7-DF1D-4C7D-9DB0-1EAA4E503CE8}" presName="childText" presStyleLbl="conFgAcc1" presStyleIdx="3" presStyleCnt="4" custScaleY="42051" custLinFactNeighborY="-10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F14602-A3A7-48F3-9989-1BDD3833A7BD}" type="presOf" srcId="{7F6806D6-80ED-4A11-B66A-375984FE3795}" destId="{B9ECBD4F-D478-4F94-82DC-4178B992AC17}" srcOrd="0" destOrd="0" presId="urn:microsoft.com/office/officeart/2005/8/layout/list1"/>
    <dgm:cxn modelId="{63398CCB-FDE4-4E87-AF6F-C628454CB647}" type="presOf" srcId="{C5CD9848-A84D-4AAE-8A8D-A51013ED7DED}" destId="{159C49D2-A1E1-4913-9147-9ADB5F164BBB}" srcOrd="0" destOrd="0" presId="urn:microsoft.com/office/officeart/2005/8/layout/list1"/>
    <dgm:cxn modelId="{D044B252-210C-4BEE-9FBA-BF70BCBA0FE5}" srcId="{C5CD9848-A84D-4AAE-8A8D-A51013ED7DED}" destId="{64041629-D3A2-4BCE-AE00-A57EBE411AF6}" srcOrd="0" destOrd="0" parTransId="{852C0DE9-1ADE-4187-8678-A95058E259F4}" sibTransId="{F5AD3AF0-9E30-45A8-96ED-2F59729180B8}"/>
    <dgm:cxn modelId="{0354F77F-DCE0-4A4B-A30E-9BDE5ED687EE}" type="presOf" srcId="{C2ACFCA7-DF1D-4C7D-9DB0-1EAA4E503CE8}" destId="{2A65EB1A-3CAA-4834-8F9A-2763CFC78D95}" srcOrd="0" destOrd="0" presId="urn:microsoft.com/office/officeart/2005/8/layout/list1"/>
    <dgm:cxn modelId="{DDE3028E-57E3-4950-8944-C2E4C5D79418}" type="presOf" srcId="{929A9BC0-9A59-404D-B2C7-81EAF23EED3A}" destId="{A9790C17-2D09-4D24-B143-2AC9BA206266}" srcOrd="0" destOrd="1" presId="urn:microsoft.com/office/officeart/2005/8/layout/list1"/>
    <dgm:cxn modelId="{B25C599E-88A6-4507-AD4C-500A4849EF6B}" srcId="{7F6806D6-80ED-4A11-B66A-375984FE3795}" destId="{C5CD9848-A84D-4AAE-8A8D-A51013ED7DED}" srcOrd="1" destOrd="0" parTransId="{80CB2188-7FB4-4B63-B64A-737A3F770D5D}" sibTransId="{E5FCDF89-D213-4154-8B72-D4C1652912C2}"/>
    <dgm:cxn modelId="{1A593041-A7C7-4B4B-96D1-0016DD15C754}" srcId="{A41DFAEA-FA32-4ADE-AE90-E39F95ABC255}" destId="{B32A0AD1-F417-4A03-9BE9-A34C14A535D2}" srcOrd="1" destOrd="0" parTransId="{05D1065D-2E8F-41E9-A6A0-0D07F0535561}" sibTransId="{93FCA274-4B7D-4BD0-B5D7-9B9F1F93AC8D}"/>
    <dgm:cxn modelId="{EE5F7C36-7325-4E07-9FD3-E23B8221A0C4}" type="presOf" srcId="{B2C9CBBA-EFF8-4207-93CF-DA2DAF2CEAFE}" destId="{A9790C17-2D09-4D24-B143-2AC9BA206266}" srcOrd="0" destOrd="0" presId="urn:microsoft.com/office/officeart/2005/8/layout/list1"/>
    <dgm:cxn modelId="{217C8622-CF16-46D0-A04B-C82677325C35}" type="presOf" srcId="{173717C2-A7A5-4CB2-A223-C6666309C315}" destId="{877BB5BD-4CDF-49DC-88E2-8BF1FA9ABC22}" srcOrd="1" destOrd="0" presId="urn:microsoft.com/office/officeart/2005/8/layout/list1"/>
    <dgm:cxn modelId="{502CD761-0768-4BFE-A7C6-6E067C01D6FB}" type="presOf" srcId="{173717C2-A7A5-4CB2-A223-C6666309C315}" destId="{8C8ED2A2-1B8A-421F-954D-5976980EC22D}" srcOrd="0" destOrd="0" presId="urn:microsoft.com/office/officeart/2005/8/layout/list1"/>
    <dgm:cxn modelId="{9749DA70-999F-47A0-BBD9-74F5F0AE9BF8}" srcId="{7F6806D6-80ED-4A11-B66A-375984FE3795}" destId="{C2ACFCA7-DF1D-4C7D-9DB0-1EAA4E503CE8}" srcOrd="3" destOrd="0" parTransId="{7F1F1120-FA8A-425E-A10B-7A07BD877733}" sibTransId="{CF484410-5804-4D0C-9DE0-0ABB5DAA313E}"/>
    <dgm:cxn modelId="{3A5095F0-CFE9-4D1F-81A1-6B624941F4FD}" type="presOf" srcId="{BF884ACF-EB0C-435A-830A-A89485E358CA}" destId="{A7CCEBA5-EE2E-40E5-A485-24B09B669418}" srcOrd="0" destOrd="0" presId="urn:microsoft.com/office/officeart/2005/8/layout/list1"/>
    <dgm:cxn modelId="{32F63EE8-2CAF-4966-A5E5-57500FA3BB97}" srcId="{7F6806D6-80ED-4A11-B66A-375984FE3795}" destId="{173717C2-A7A5-4CB2-A223-C6666309C315}" srcOrd="2" destOrd="0" parTransId="{A75A5DB4-4914-465F-BC0D-CCE7D945BAC0}" sibTransId="{28C88864-1B72-4B24-ACEB-54F5998C629C}"/>
    <dgm:cxn modelId="{D9B3A6A8-C6A7-4E0B-B84B-E8A552406C9D}" srcId="{A41DFAEA-FA32-4ADE-AE90-E39F95ABC255}" destId="{3C222731-54A6-400F-9E7B-9574118B7383}" srcOrd="0" destOrd="0" parTransId="{0BB1BA7C-AE53-4ADD-9BBD-A70C8D0D094E}" sibTransId="{ADA11185-4BD2-4002-8575-5817C6D89B4E}"/>
    <dgm:cxn modelId="{3C2A65E4-0D1B-4BCC-BE49-03323415560B}" type="presOf" srcId="{D6ED82C5-0C9B-4D76-BA49-4B7B9F4E1B57}" destId="{A7CCEBA5-EE2E-40E5-A485-24B09B669418}" srcOrd="0" destOrd="1" presId="urn:microsoft.com/office/officeart/2005/8/layout/list1"/>
    <dgm:cxn modelId="{72F00A8A-92E7-4E92-B6D0-05646EA3DD9F}" srcId="{7F6806D6-80ED-4A11-B66A-375984FE3795}" destId="{A41DFAEA-FA32-4ADE-AE90-E39F95ABC255}" srcOrd="0" destOrd="0" parTransId="{0FE9C779-B831-4B62-995D-273C79786DCA}" sibTransId="{66E87F87-7834-4308-86F2-30038F547C2A}"/>
    <dgm:cxn modelId="{228F52F0-B87F-4119-B3E6-51F5F29BD1DF}" srcId="{C2ACFCA7-DF1D-4C7D-9DB0-1EAA4E503CE8}" destId="{BF884ACF-EB0C-435A-830A-A89485E358CA}" srcOrd="0" destOrd="0" parTransId="{DEF2A5EC-A991-47B3-A4D3-888916C4C5CA}" sibTransId="{79BBE7B2-9650-4478-8FE1-3B173ECBF369}"/>
    <dgm:cxn modelId="{78166624-D4D2-4CA5-A4BF-F751E9752B10}" srcId="{173717C2-A7A5-4CB2-A223-C6666309C315}" destId="{B2C9CBBA-EFF8-4207-93CF-DA2DAF2CEAFE}" srcOrd="0" destOrd="0" parTransId="{4F66B265-A15A-4938-A9EF-544AAAEED88D}" sibTransId="{17DCFB64-2F8E-4F54-8CDD-0245CD88591D}"/>
    <dgm:cxn modelId="{CFBB5ACD-A991-40A2-AF1E-0952045C2521}" type="presOf" srcId="{C5CD9848-A84D-4AAE-8A8D-A51013ED7DED}" destId="{CD9CDE68-C3A8-4383-B674-398B8A9648D5}" srcOrd="1" destOrd="0" presId="urn:microsoft.com/office/officeart/2005/8/layout/list1"/>
    <dgm:cxn modelId="{2C18B341-A138-472F-9888-C468D3869FB8}" srcId="{173717C2-A7A5-4CB2-A223-C6666309C315}" destId="{929A9BC0-9A59-404D-B2C7-81EAF23EED3A}" srcOrd="1" destOrd="0" parTransId="{29AB2F94-9AEF-4C91-87C5-353D8C5BF852}" sibTransId="{99B99078-1550-48CD-BD59-D32A186E3C61}"/>
    <dgm:cxn modelId="{F9891414-9CA6-4EDD-BB51-C5CB7C0C8037}" type="presOf" srcId="{B32A0AD1-F417-4A03-9BE9-A34C14A535D2}" destId="{E55D82BC-B323-478F-95CA-CBDDA77EF5C9}" srcOrd="0" destOrd="1" presId="urn:microsoft.com/office/officeart/2005/8/layout/list1"/>
    <dgm:cxn modelId="{337F9188-B768-4207-9641-276A36075995}" type="presOf" srcId="{64041629-D3A2-4BCE-AE00-A57EBE411AF6}" destId="{ACE1AF99-EA93-4D70-AF87-0F698623A938}" srcOrd="0" destOrd="0" presId="urn:microsoft.com/office/officeart/2005/8/layout/list1"/>
    <dgm:cxn modelId="{7EFCD42A-34AA-4D98-94E6-4B0C087977F0}" type="presOf" srcId="{A41DFAEA-FA32-4ADE-AE90-E39F95ABC255}" destId="{FA9B9053-8274-4751-912A-D5BA9FAE8846}" srcOrd="0" destOrd="0" presId="urn:microsoft.com/office/officeart/2005/8/layout/list1"/>
    <dgm:cxn modelId="{785286C7-F0D8-4EE3-A422-1F0CB56939B5}" type="presOf" srcId="{C2ACFCA7-DF1D-4C7D-9DB0-1EAA4E503CE8}" destId="{D872908A-09BB-4956-9D65-5945FE8FB8D6}" srcOrd="1" destOrd="0" presId="urn:microsoft.com/office/officeart/2005/8/layout/list1"/>
    <dgm:cxn modelId="{8536AFD4-B8FD-4F6C-8F4F-3CBD0C2DB2A2}" type="presOf" srcId="{3C222731-54A6-400F-9E7B-9574118B7383}" destId="{E55D82BC-B323-478F-95CA-CBDDA77EF5C9}" srcOrd="0" destOrd="0" presId="urn:microsoft.com/office/officeart/2005/8/layout/list1"/>
    <dgm:cxn modelId="{4DBE5FE7-C5A2-45A4-9D04-97A687C09075}" type="presOf" srcId="{A41DFAEA-FA32-4ADE-AE90-E39F95ABC255}" destId="{3B9C81D0-06E5-4FCC-B693-4A8D0C9583CD}" srcOrd="1" destOrd="0" presId="urn:microsoft.com/office/officeart/2005/8/layout/list1"/>
    <dgm:cxn modelId="{535324E1-7F4E-4EFA-B6F7-D611AC3D8447}" srcId="{C2ACFCA7-DF1D-4C7D-9DB0-1EAA4E503CE8}" destId="{D6ED82C5-0C9B-4D76-BA49-4B7B9F4E1B57}" srcOrd="1" destOrd="0" parTransId="{B507C14F-AB27-4270-9C66-493D5E872F69}" sibTransId="{DF0CF9DD-D271-44B6-A5A0-4202CFB850D7}"/>
    <dgm:cxn modelId="{8B548645-7390-4807-A017-4A7FF31F7BB7}" type="presParOf" srcId="{B9ECBD4F-D478-4F94-82DC-4178B992AC17}" destId="{A8962F34-7287-4FEC-8E55-0D98628DE3F5}" srcOrd="0" destOrd="0" presId="urn:microsoft.com/office/officeart/2005/8/layout/list1"/>
    <dgm:cxn modelId="{E905A79D-E70E-45A3-9D82-5F53CE9591A7}" type="presParOf" srcId="{A8962F34-7287-4FEC-8E55-0D98628DE3F5}" destId="{FA9B9053-8274-4751-912A-D5BA9FAE8846}" srcOrd="0" destOrd="0" presId="urn:microsoft.com/office/officeart/2005/8/layout/list1"/>
    <dgm:cxn modelId="{F8272A95-1F51-417A-BEC5-A1006547658F}" type="presParOf" srcId="{A8962F34-7287-4FEC-8E55-0D98628DE3F5}" destId="{3B9C81D0-06E5-4FCC-B693-4A8D0C9583CD}" srcOrd="1" destOrd="0" presId="urn:microsoft.com/office/officeart/2005/8/layout/list1"/>
    <dgm:cxn modelId="{B034516A-2CC0-4A7B-A926-7B5CE26A114F}" type="presParOf" srcId="{B9ECBD4F-D478-4F94-82DC-4178B992AC17}" destId="{99A31E70-9B3D-41FD-9BDF-1F767A31844E}" srcOrd="1" destOrd="0" presId="urn:microsoft.com/office/officeart/2005/8/layout/list1"/>
    <dgm:cxn modelId="{635F7D18-171B-439E-9923-86652477E350}" type="presParOf" srcId="{B9ECBD4F-D478-4F94-82DC-4178B992AC17}" destId="{E55D82BC-B323-478F-95CA-CBDDA77EF5C9}" srcOrd="2" destOrd="0" presId="urn:microsoft.com/office/officeart/2005/8/layout/list1"/>
    <dgm:cxn modelId="{B6F436FB-A894-4B31-8C5E-899DACAD5BCD}" type="presParOf" srcId="{B9ECBD4F-D478-4F94-82DC-4178B992AC17}" destId="{2A849101-F252-4BE7-93A3-BFCFAD6ADFFC}" srcOrd="3" destOrd="0" presId="urn:microsoft.com/office/officeart/2005/8/layout/list1"/>
    <dgm:cxn modelId="{D8A8C04B-D156-4DFE-A5A6-E9333BE3BB44}" type="presParOf" srcId="{B9ECBD4F-D478-4F94-82DC-4178B992AC17}" destId="{4EA54495-CBC4-4D3B-96C1-76B7C73C1020}" srcOrd="4" destOrd="0" presId="urn:microsoft.com/office/officeart/2005/8/layout/list1"/>
    <dgm:cxn modelId="{D0D8A291-6460-4589-AF36-F22811E3D984}" type="presParOf" srcId="{4EA54495-CBC4-4D3B-96C1-76B7C73C1020}" destId="{159C49D2-A1E1-4913-9147-9ADB5F164BBB}" srcOrd="0" destOrd="0" presId="urn:microsoft.com/office/officeart/2005/8/layout/list1"/>
    <dgm:cxn modelId="{CE585783-146B-48F8-9C6F-570369CF3B36}" type="presParOf" srcId="{4EA54495-CBC4-4D3B-96C1-76B7C73C1020}" destId="{CD9CDE68-C3A8-4383-B674-398B8A9648D5}" srcOrd="1" destOrd="0" presId="urn:microsoft.com/office/officeart/2005/8/layout/list1"/>
    <dgm:cxn modelId="{AF1915DF-C8D6-41C8-BAC0-13CD869FA266}" type="presParOf" srcId="{B9ECBD4F-D478-4F94-82DC-4178B992AC17}" destId="{A851B1D0-5428-4209-9564-E0FE91BDA2D9}" srcOrd="5" destOrd="0" presId="urn:microsoft.com/office/officeart/2005/8/layout/list1"/>
    <dgm:cxn modelId="{C93DAA4F-0FE0-4D2F-9063-0EE239183A02}" type="presParOf" srcId="{B9ECBD4F-D478-4F94-82DC-4178B992AC17}" destId="{ACE1AF99-EA93-4D70-AF87-0F698623A938}" srcOrd="6" destOrd="0" presId="urn:microsoft.com/office/officeart/2005/8/layout/list1"/>
    <dgm:cxn modelId="{C8A13189-1F5D-4AEA-A32D-4C4CAEC62283}" type="presParOf" srcId="{B9ECBD4F-D478-4F94-82DC-4178B992AC17}" destId="{8A98E997-9950-44EF-B300-59938FD4D373}" srcOrd="7" destOrd="0" presId="urn:microsoft.com/office/officeart/2005/8/layout/list1"/>
    <dgm:cxn modelId="{E1A75A00-CCAF-46BE-AC98-404F443AF0C4}" type="presParOf" srcId="{B9ECBD4F-D478-4F94-82DC-4178B992AC17}" destId="{F83D47CB-04A3-44CA-8CE6-359132F41D51}" srcOrd="8" destOrd="0" presId="urn:microsoft.com/office/officeart/2005/8/layout/list1"/>
    <dgm:cxn modelId="{3F07E526-61D6-4715-90BB-B46AD94AB277}" type="presParOf" srcId="{F83D47CB-04A3-44CA-8CE6-359132F41D51}" destId="{8C8ED2A2-1B8A-421F-954D-5976980EC22D}" srcOrd="0" destOrd="0" presId="urn:microsoft.com/office/officeart/2005/8/layout/list1"/>
    <dgm:cxn modelId="{70041C24-A478-4478-B88B-71436B5DD075}" type="presParOf" srcId="{F83D47CB-04A3-44CA-8CE6-359132F41D51}" destId="{877BB5BD-4CDF-49DC-88E2-8BF1FA9ABC22}" srcOrd="1" destOrd="0" presId="urn:microsoft.com/office/officeart/2005/8/layout/list1"/>
    <dgm:cxn modelId="{F5305349-A493-4593-9800-23D7D8B7F021}" type="presParOf" srcId="{B9ECBD4F-D478-4F94-82DC-4178B992AC17}" destId="{D628BB91-9FE0-47B8-9E28-8AE47287D463}" srcOrd="9" destOrd="0" presId="urn:microsoft.com/office/officeart/2005/8/layout/list1"/>
    <dgm:cxn modelId="{B5E2BDAA-C62C-4531-86BC-02E98AB0D8D0}" type="presParOf" srcId="{B9ECBD4F-D478-4F94-82DC-4178B992AC17}" destId="{A9790C17-2D09-4D24-B143-2AC9BA206266}" srcOrd="10" destOrd="0" presId="urn:microsoft.com/office/officeart/2005/8/layout/list1"/>
    <dgm:cxn modelId="{A42CC1BF-A750-4E7F-ADC5-A410C33E0F09}" type="presParOf" srcId="{B9ECBD4F-D478-4F94-82DC-4178B992AC17}" destId="{125FF244-816B-40E6-9B38-DE50F5AB74DE}" srcOrd="11" destOrd="0" presId="urn:microsoft.com/office/officeart/2005/8/layout/list1"/>
    <dgm:cxn modelId="{EF23D921-05C1-4D4D-846E-A0B4A32C432A}" type="presParOf" srcId="{B9ECBD4F-D478-4F94-82DC-4178B992AC17}" destId="{7097FA8E-ADCC-41C3-BE4A-C324ECEB7C42}" srcOrd="12" destOrd="0" presId="urn:microsoft.com/office/officeart/2005/8/layout/list1"/>
    <dgm:cxn modelId="{47EBF6B3-45BD-4D60-BD31-7E5081538809}" type="presParOf" srcId="{7097FA8E-ADCC-41C3-BE4A-C324ECEB7C42}" destId="{2A65EB1A-3CAA-4834-8F9A-2763CFC78D95}" srcOrd="0" destOrd="0" presId="urn:microsoft.com/office/officeart/2005/8/layout/list1"/>
    <dgm:cxn modelId="{5342E07D-7E57-4AC8-A5CF-C2D678ECA006}" type="presParOf" srcId="{7097FA8E-ADCC-41C3-BE4A-C324ECEB7C42}" destId="{D872908A-09BB-4956-9D65-5945FE8FB8D6}" srcOrd="1" destOrd="0" presId="urn:microsoft.com/office/officeart/2005/8/layout/list1"/>
    <dgm:cxn modelId="{7E3179F5-701C-4F56-9F5C-42627C36F00B}" type="presParOf" srcId="{B9ECBD4F-D478-4F94-82DC-4178B992AC17}" destId="{EADBF87B-15BB-4243-84FD-7C084F71B23D}" srcOrd="13" destOrd="0" presId="urn:microsoft.com/office/officeart/2005/8/layout/list1"/>
    <dgm:cxn modelId="{959DCF2C-6695-449B-9E5B-CA7A4D9F452E}" type="presParOf" srcId="{B9ECBD4F-D478-4F94-82DC-4178B992AC17}" destId="{A7CCEBA5-EE2E-40E5-A485-24B09B66941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7AF8C4-BEEE-4C64-AF56-5C129E788C13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1DCEC5F-D950-4927-B02F-81664021DEA0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«Комплекс  школа – детский сад» на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275   учащихся/ 240 мест</a:t>
          </a:r>
        </a:p>
        <a:p>
          <a:pPr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3DC22C2F-0FF9-4305-92E0-79FA1BBCCB35}" type="parTrans" cxnId="{90711AAE-1102-4746-9736-441B0977749F}">
      <dgm:prSet/>
      <dgm:spPr/>
      <dgm:t>
        <a:bodyPr/>
        <a:lstStyle/>
        <a:p>
          <a:endParaRPr lang="ru-RU"/>
        </a:p>
      </dgm:t>
    </dgm:pt>
    <dgm:pt modelId="{7634EE8A-0E15-40EB-8925-593C3969C124}" type="sibTrans" cxnId="{90711AAE-1102-4746-9736-441B0977749F}">
      <dgm:prSet/>
      <dgm:spPr/>
      <dgm:t>
        <a:bodyPr/>
        <a:lstStyle/>
        <a:p>
          <a:endParaRPr lang="ru-RU"/>
        </a:p>
      </dgm:t>
    </dgm:pt>
    <dgm:pt modelId="{6627903C-E066-492C-88D4-E3F7C49E8198}">
      <dgm:prSet phldrT="[Текст]" custT="1"/>
      <dgm:spPr/>
      <dgm:t>
        <a:bodyPr/>
        <a:lstStyle/>
        <a:p>
          <a:r>
            <a:rPr lang="ru-RU" sz="1400" dirty="0" smtClean="0"/>
            <a:t>подрядчик - </a:t>
          </a:r>
          <a:r>
            <a:rPr lang="ru-RU" sz="1400" b="1" dirty="0" smtClean="0"/>
            <a:t>ООО   «</a:t>
          </a:r>
          <a:r>
            <a:rPr lang="ru-RU" sz="1400" b="1" dirty="0" err="1" smtClean="0"/>
            <a:t>ГидроТехМаш</a:t>
          </a:r>
          <a:r>
            <a:rPr lang="ru-RU" sz="1400" b="1" dirty="0" smtClean="0"/>
            <a:t>» -генеральный директор </a:t>
          </a:r>
          <a:r>
            <a:rPr lang="ru-RU" sz="1400" b="1" dirty="0" err="1" smtClean="0"/>
            <a:t>Абубакаров</a:t>
          </a:r>
          <a:r>
            <a:rPr lang="ru-RU" sz="1400" b="1" dirty="0" smtClean="0"/>
            <a:t> </a:t>
          </a:r>
          <a:r>
            <a:rPr lang="ru-RU" sz="1400" b="1" dirty="0" err="1" smtClean="0"/>
            <a:t>Рамзан</a:t>
          </a:r>
          <a:r>
            <a:rPr lang="ru-RU" sz="1400" b="1" dirty="0" smtClean="0"/>
            <a:t> </a:t>
          </a:r>
          <a:r>
            <a:rPr lang="ru-RU" sz="1400" b="1" dirty="0" err="1" smtClean="0"/>
            <a:t>Ибрагимович</a:t>
          </a:r>
          <a:r>
            <a:rPr lang="ru-RU" sz="1200" b="1" dirty="0" smtClean="0"/>
            <a:t>.</a:t>
          </a:r>
          <a:endParaRPr lang="ru-RU" sz="1200" dirty="0"/>
        </a:p>
      </dgm:t>
    </dgm:pt>
    <dgm:pt modelId="{3AD5E287-DF80-48AF-B79C-8576A037E78E}" type="parTrans" cxnId="{749EBB3B-1CE4-4D52-B108-9A1C1B4F2171}">
      <dgm:prSet/>
      <dgm:spPr/>
      <dgm:t>
        <a:bodyPr/>
        <a:lstStyle/>
        <a:p>
          <a:endParaRPr lang="ru-RU"/>
        </a:p>
      </dgm:t>
    </dgm:pt>
    <dgm:pt modelId="{4753253B-C31A-4F06-9E84-02014A335677}" type="sibTrans" cxnId="{749EBB3B-1CE4-4D52-B108-9A1C1B4F2171}">
      <dgm:prSet/>
      <dgm:spPr/>
      <dgm:t>
        <a:bodyPr/>
        <a:lstStyle/>
        <a:p>
          <a:endParaRPr lang="ru-RU"/>
        </a:p>
      </dgm:t>
    </dgm:pt>
    <dgm:pt modelId="{2B97EF22-8CC4-470F-9903-796086B55A8F}">
      <dgm:prSet phldrT="[Текст]" custT="1"/>
      <dgm:spPr/>
      <dgm:t>
        <a:bodyPr/>
        <a:lstStyle/>
        <a:p>
          <a:endParaRPr lang="ru-RU" sz="1200" dirty="0"/>
        </a:p>
      </dgm:t>
    </dgm:pt>
    <dgm:pt modelId="{41A65E75-4E49-49B2-BD15-88E293DE00EC}" type="parTrans" cxnId="{13FBDC75-EE64-4535-9A4D-5090A6EFBB7E}">
      <dgm:prSet/>
      <dgm:spPr/>
      <dgm:t>
        <a:bodyPr/>
        <a:lstStyle/>
        <a:p>
          <a:endParaRPr lang="ru-RU"/>
        </a:p>
      </dgm:t>
    </dgm:pt>
    <dgm:pt modelId="{5D264AEF-9BAE-4B6E-893B-F903E4B9B979}" type="sibTrans" cxnId="{13FBDC75-EE64-4535-9A4D-5090A6EFBB7E}">
      <dgm:prSet/>
      <dgm:spPr/>
      <dgm:t>
        <a:bodyPr/>
        <a:lstStyle/>
        <a:p>
          <a:endParaRPr lang="ru-RU"/>
        </a:p>
      </dgm:t>
    </dgm:pt>
    <dgm:pt modelId="{55F06AD4-DAB9-4488-883C-E9F27EF86F0A}" type="pres">
      <dgm:prSet presAssocID="{BB7AF8C4-BEEE-4C64-AF56-5C129E788C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093B98-6D38-4A1F-A921-823919C579BE}" type="pres">
      <dgm:prSet presAssocID="{91DCEC5F-D950-4927-B02F-81664021DEA0}" presName="parentText" presStyleLbl="node1" presStyleIdx="0" presStyleCnt="1" custScaleY="53100" custLinFactNeighborX="-16406" custLinFactNeighborY="-206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D0C5E6-9484-4DA0-B991-7D451758BD84}" type="pres">
      <dgm:prSet presAssocID="{91DCEC5F-D950-4927-B02F-81664021DEA0}" presName="childText" presStyleLbl="revTx" presStyleIdx="0" presStyleCnt="1" custLinFactNeighborX="-1754" custLinFactNeighborY="26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9EBB3B-1CE4-4D52-B108-9A1C1B4F2171}" srcId="{91DCEC5F-D950-4927-B02F-81664021DEA0}" destId="{6627903C-E066-492C-88D4-E3F7C49E8198}" srcOrd="1" destOrd="0" parTransId="{3AD5E287-DF80-48AF-B79C-8576A037E78E}" sibTransId="{4753253B-C31A-4F06-9E84-02014A335677}"/>
    <dgm:cxn modelId="{DC4CFBB3-B09B-4903-889D-1379DE7B37F4}" type="presOf" srcId="{91DCEC5F-D950-4927-B02F-81664021DEA0}" destId="{28093B98-6D38-4A1F-A921-823919C579BE}" srcOrd="0" destOrd="0" presId="urn:microsoft.com/office/officeart/2005/8/layout/vList2"/>
    <dgm:cxn modelId="{F0DA0B50-BC54-4249-B5DC-798EA9928D13}" type="presOf" srcId="{6627903C-E066-492C-88D4-E3F7C49E8198}" destId="{CBD0C5E6-9484-4DA0-B991-7D451758BD84}" srcOrd="0" destOrd="1" presId="urn:microsoft.com/office/officeart/2005/8/layout/vList2"/>
    <dgm:cxn modelId="{D6EF74D4-7ABD-48EE-8370-D7652FF0FD66}" type="presOf" srcId="{2B97EF22-8CC4-470F-9903-796086B55A8F}" destId="{CBD0C5E6-9484-4DA0-B991-7D451758BD84}" srcOrd="0" destOrd="0" presId="urn:microsoft.com/office/officeart/2005/8/layout/vList2"/>
    <dgm:cxn modelId="{90711AAE-1102-4746-9736-441B0977749F}" srcId="{BB7AF8C4-BEEE-4C64-AF56-5C129E788C13}" destId="{91DCEC5F-D950-4927-B02F-81664021DEA0}" srcOrd="0" destOrd="0" parTransId="{3DC22C2F-0FF9-4305-92E0-79FA1BBCCB35}" sibTransId="{7634EE8A-0E15-40EB-8925-593C3969C124}"/>
    <dgm:cxn modelId="{2AE15B10-72CA-447A-86C6-311927A27CEB}" type="presOf" srcId="{BB7AF8C4-BEEE-4C64-AF56-5C129E788C13}" destId="{55F06AD4-DAB9-4488-883C-E9F27EF86F0A}" srcOrd="0" destOrd="0" presId="urn:microsoft.com/office/officeart/2005/8/layout/vList2"/>
    <dgm:cxn modelId="{13FBDC75-EE64-4535-9A4D-5090A6EFBB7E}" srcId="{91DCEC5F-D950-4927-B02F-81664021DEA0}" destId="{2B97EF22-8CC4-470F-9903-796086B55A8F}" srcOrd="0" destOrd="0" parTransId="{41A65E75-4E49-49B2-BD15-88E293DE00EC}" sibTransId="{5D264AEF-9BAE-4B6E-893B-F903E4B9B979}"/>
    <dgm:cxn modelId="{FDB31998-1E45-4BA9-A4A5-4D3A7E4D54E7}" type="presParOf" srcId="{55F06AD4-DAB9-4488-883C-E9F27EF86F0A}" destId="{28093B98-6D38-4A1F-A921-823919C579BE}" srcOrd="0" destOrd="0" presId="urn:microsoft.com/office/officeart/2005/8/layout/vList2"/>
    <dgm:cxn modelId="{2C158E9C-0FD8-4A1A-ADD0-7ADA7FD10FDE}" type="presParOf" srcId="{55F06AD4-DAB9-4488-883C-E9F27EF86F0A}" destId="{CBD0C5E6-9484-4DA0-B991-7D451758BD84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09B635-D49E-4366-B1FD-8525B5FAF1F5}" type="doc">
      <dgm:prSet loTypeId="urn:microsoft.com/office/officeart/2005/8/layout/matrix1" loCatId="matrix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E3A22A0-BC2F-47E2-B866-81DAEC0E696A}">
      <dgm:prSet phldrT="[Текст]" custT="1"/>
      <dgm:spPr/>
      <dgm:t>
        <a:bodyPr/>
        <a:lstStyle/>
        <a:p>
          <a:r>
            <a:rPr lang="ru-RU" sz="1600" b="1" dirty="0" smtClean="0"/>
            <a:t>Введены в эксплуатацию инженерные сети 2-го микрорайона:</a:t>
          </a:r>
          <a:endParaRPr lang="ru-RU" sz="1600" dirty="0"/>
        </a:p>
      </dgm:t>
    </dgm:pt>
    <dgm:pt modelId="{96BFAA49-B1EA-4F9B-9343-018CBF6FCEA7}" type="parTrans" cxnId="{130D4D68-5EA3-442E-B4EF-00CFD8EFA1EE}">
      <dgm:prSet/>
      <dgm:spPr/>
      <dgm:t>
        <a:bodyPr/>
        <a:lstStyle/>
        <a:p>
          <a:endParaRPr lang="ru-RU"/>
        </a:p>
      </dgm:t>
    </dgm:pt>
    <dgm:pt modelId="{61821680-72A9-4D95-8A0B-A143D470D25B}" type="sibTrans" cxnId="{130D4D68-5EA3-442E-B4EF-00CFD8EFA1EE}">
      <dgm:prSet/>
      <dgm:spPr/>
      <dgm:t>
        <a:bodyPr/>
        <a:lstStyle/>
        <a:p>
          <a:endParaRPr lang="ru-RU"/>
        </a:p>
      </dgm:t>
    </dgm:pt>
    <dgm:pt modelId="{143BB6F3-43CA-4BE9-BB0F-598AA03638C1}">
      <dgm:prSet phldrT="[Текст]" custT="1"/>
      <dgm:spPr/>
      <dgm:t>
        <a:bodyPr/>
        <a:lstStyle/>
        <a:p>
          <a:pPr algn="l"/>
          <a:r>
            <a:rPr lang="ru-RU" sz="1400" b="1" dirty="0" smtClean="0"/>
            <a:t>-Трансформаторная подстанция 2 КПТГ 6/0,4 кВ</a:t>
          </a:r>
          <a:endParaRPr lang="ru-RU" sz="1400" b="1" dirty="0"/>
        </a:p>
      </dgm:t>
    </dgm:pt>
    <dgm:pt modelId="{CE4A6D82-7544-49F7-9382-B2C356413FF3}" type="parTrans" cxnId="{25A32841-A96E-49F5-B813-68221694F48E}">
      <dgm:prSet/>
      <dgm:spPr/>
      <dgm:t>
        <a:bodyPr/>
        <a:lstStyle/>
        <a:p>
          <a:endParaRPr lang="ru-RU"/>
        </a:p>
      </dgm:t>
    </dgm:pt>
    <dgm:pt modelId="{90BD6256-8673-4F13-B4D6-82A45AF80050}" type="sibTrans" cxnId="{25A32841-A96E-49F5-B813-68221694F48E}">
      <dgm:prSet/>
      <dgm:spPr/>
      <dgm:t>
        <a:bodyPr/>
        <a:lstStyle/>
        <a:p>
          <a:endParaRPr lang="ru-RU"/>
        </a:p>
      </dgm:t>
    </dgm:pt>
    <dgm:pt modelId="{5E2AF3BA-520C-45A8-B7A9-CB569BFAA6CC}">
      <dgm:prSet phldrT="[Текст]" custT="1"/>
      <dgm:spPr/>
      <dgm:t>
        <a:bodyPr/>
        <a:lstStyle/>
        <a:p>
          <a:pPr algn="l"/>
          <a:r>
            <a:rPr lang="ru-RU" sz="1400" b="1" dirty="0" smtClean="0"/>
            <a:t>- Канализационная насосная станция КНС-110</a:t>
          </a:r>
          <a:endParaRPr lang="ru-RU" sz="1400" b="1" dirty="0"/>
        </a:p>
      </dgm:t>
    </dgm:pt>
    <dgm:pt modelId="{747159CA-4995-4A70-A1E3-5FF374E05689}" type="parTrans" cxnId="{BB87A1FC-8527-47E4-800E-52AF265AB2E8}">
      <dgm:prSet/>
      <dgm:spPr/>
      <dgm:t>
        <a:bodyPr/>
        <a:lstStyle/>
        <a:p>
          <a:endParaRPr lang="ru-RU"/>
        </a:p>
      </dgm:t>
    </dgm:pt>
    <dgm:pt modelId="{4F614D7E-C79F-40EC-BD07-7378287A97E1}" type="sibTrans" cxnId="{BB87A1FC-8527-47E4-800E-52AF265AB2E8}">
      <dgm:prSet/>
      <dgm:spPr/>
      <dgm:t>
        <a:bodyPr/>
        <a:lstStyle/>
        <a:p>
          <a:endParaRPr lang="ru-RU"/>
        </a:p>
      </dgm:t>
    </dgm:pt>
    <dgm:pt modelId="{D9C88290-D841-47D1-9D36-F53E3C1AE3CA}">
      <dgm:prSet phldrT="[Текст]" custT="1"/>
      <dgm:spPr/>
      <dgm:t>
        <a:bodyPr/>
        <a:lstStyle/>
        <a:p>
          <a:pPr algn="l"/>
          <a:r>
            <a:rPr lang="ru-RU" sz="1050" b="1" dirty="0" smtClean="0"/>
            <a:t>-Наружные сети электроснабжения, водоснабжения, теплоснабжения, самотечной и напорной канализации, электроосвещение ЦТП. Управление </a:t>
          </a:r>
          <a:r>
            <a:rPr lang="ru-RU" sz="1050" b="1" dirty="0" err="1" smtClean="0"/>
            <a:t>жилищно-комунального</a:t>
          </a:r>
          <a:r>
            <a:rPr lang="ru-RU" sz="1050" b="1" dirty="0" smtClean="0"/>
            <a:t> хозяйства и строительства администрации Октябрьского района ведет работу по оформлению документов и передаче объекта городскому поселению в собственность.</a:t>
          </a:r>
          <a:endParaRPr lang="ru-RU" sz="1050" b="1" dirty="0"/>
        </a:p>
      </dgm:t>
    </dgm:pt>
    <dgm:pt modelId="{F97718A6-716E-4507-8B25-86CDDA739D6D}" type="parTrans" cxnId="{318DA876-B00D-4D68-96E5-F951E5C0927E}">
      <dgm:prSet/>
      <dgm:spPr/>
      <dgm:t>
        <a:bodyPr/>
        <a:lstStyle/>
        <a:p>
          <a:endParaRPr lang="ru-RU"/>
        </a:p>
      </dgm:t>
    </dgm:pt>
    <dgm:pt modelId="{8630D1A8-2693-4BFB-AD4A-F1DE54A90286}" type="sibTrans" cxnId="{318DA876-B00D-4D68-96E5-F951E5C0927E}">
      <dgm:prSet/>
      <dgm:spPr/>
      <dgm:t>
        <a:bodyPr/>
        <a:lstStyle/>
        <a:p>
          <a:endParaRPr lang="ru-RU"/>
        </a:p>
      </dgm:t>
    </dgm:pt>
    <dgm:pt modelId="{568A6482-97E0-4253-969C-701B834CBFA2}">
      <dgm:prSet phldrT="[Текст]" custT="1"/>
      <dgm:spPr/>
      <dgm:t>
        <a:bodyPr/>
        <a:lstStyle/>
        <a:p>
          <a:pPr algn="l"/>
          <a:r>
            <a:rPr lang="ru-RU" sz="1200" b="1" dirty="0" smtClean="0"/>
            <a:t>-Введена в эксплуатацию башня сотовой радиотелефонной связи «Мотив» (ООО «Екатеринбург-2000»)</a:t>
          </a:r>
          <a:endParaRPr lang="ru-RU" sz="1200" b="1" dirty="0"/>
        </a:p>
      </dgm:t>
    </dgm:pt>
    <dgm:pt modelId="{AF560FB4-E91D-45E9-8021-2460462BB210}" type="parTrans" cxnId="{BE552CAF-41DA-4EBE-AB5E-ACE7FFE6EDE3}">
      <dgm:prSet/>
      <dgm:spPr/>
      <dgm:t>
        <a:bodyPr/>
        <a:lstStyle/>
        <a:p>
          <a:endParaRPr lang="ru-RU"/>
        </a:p>
      </dgm:t>
    </dgm:pt>
    <dgm:pt modelId="{A67BCCB7-1824-4217-8E1D-CDC1F0E5DF66}" type="sibTrans" cxnId="{BE552CAF-41DA-4EBE-AB5E-ACE7FFE6EDE3}">
      <dgm:prSet/>
      <dgm:spPr/>
      <dgm:t>
        <a:bodyPr/>
        <a:lstStyle/>
        <a:p>
          <a:endParaRPr lang="ru-RU"/>
        </a:p>
      </dgm:t>
    </dgm:pt>
    <dgm:pt modelId="{4D3F4AC8-2593-4EF7-B64D-72AEA0452A0D}" type="pres">
      <dgm:prSet presAssocID="{4B09B635-D49E-4366-B1FD-8525B5FAF1F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F9A30C-334D-4982-B4BF-2BAFBC6B2700}" type="pres">
      <dgm:prSet presAssocID="{4B09B635-D49E-4366-B1FD-8525B5FAF1F5}" presName="matrix" presStyleCnt="0"/>
      <dgm:spPr/>
    </dgm:pt>
    <dgm:pt modelId="{85244385-37C1-46F5-BE13-7A3A6292E05F}" type="pres">
      <dgm:prSet presAssocID="{4B09B635-D49E-4366-B1FD-8525B5FAF1F5}" presName="tile1" presStyleLbl="node1" presStyleIdx="0" presStyleCnt="4" custScaleX="89474" custScaleY="54366" custLinFactNeighborX="-6471" custLinFactNeighborY="-18218"/>
      <dgm:spPr/>
      <dgm:t>
        <a:bodyPr/>
        <a:lstStyle/>
        <a:p>
          <a:endParaRPr lang="ru-RU"/>
        </a:p>
      </dgm:t>
    </dgm:pt>
    <dgm:pt modelId="{60F6F981-5F4E-499F-93BA-7D3B7DCC4E27}" type="pres">
      <dgm:prSet presAssocID="{4B09B635-D49E-4366-B1FD-8525B5FAF1F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83B89-87EA-42AF-AEB8-D7EA48209EA4}" type="pres">
      <dgm:prSet presAssocID="{4B09B635-D49E-4366-B1FD-8525B5FAF1F5}" presName="tile2" presStyleLbl="node1" presStyleIdx="1" presStyleCnt="4" custScaleX="105996" custScaleY="55223" custLinFactNeighborX="12884" custLinFactNeighborY="-2164"/>
      <dgm:spPr/>
      <dgm:t>
        <a:bodyPr/>
        <a:lstStyle/>
        <a:p>
          <a:endParaRPr lang="ru-RU"/>
        </a:p>
      </dgm:t>
    </dgm:pt>
    <dgm:pt modelId="{6407CF67-3AC0-470B-A268-361991BD9095}" type="pres">
      <dgm:prSet presAssocID="{4B09B635-D49E-4366-B1FD-8525B5FAF1F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4DA63-8F67-49A3-AF4B-DEFC696F1DFF}" type="pres">
      <dgm:prSet presAssocID="{4B09B635-D49E-4366-B1FD-8525B5FAF1F5}" presName="tile3" presStyleLbl="node1" presStyleIdx="2" presStyleCnt="4" custAng="0" custScaleX="89428" custScaleY="88752" custLinFactNeighborX="-1156" custLinFactNeighborY="-36715"/>
      <dgm:spPr/>
      <dgm:t>
        <a:bodyPr/>
        <a:lstStyle/>
        <a:p>
          <a:endParaRPr lang="ru-RU"/>
        </a:p>
      </dgm:t>
    </dgm:pt>
    <dgm:pt modelId="{0B49D8BA-8B77-45BF-90D3-8C85243206AA}" type="pres">
      <dgm:prSet presAssocID="{4B09B635-D49E-4366-B1FD-8525B5FAF1F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006FCD-4A7B-45FB-AAE2-C125C4AE1A93}" type="pres">
      <dgm:prSet presAssocID="{4B09B635-D49E-4366-B1FD-8525B5FAF1F5}" presName="tile4" presStyleLbl="node1" presStyleIdx="3" presStyleCnt="4" custScaleX="92984" custScaleY="64127" custLinFactNeighborX="-5627" custLinFactNeighborY="-38337"/>
      <dgm:spPr/>
      <dgm:t>
        <a:bodyPr/>
        <a:lstStyle/>
        <a:p>
          <a:endParaRPr lang="ru-RU"/>
        </a:p>
      </dgm:t>
    </dgm:pt>
    <dgm:pt modelId="{60577C96-EF18-4018-B43D-1D2C3B0C73A9}" type="pres">
      <dgm:prSet presAssocID="{4B09B635-D49E-4366-B1FD-8525B5FAF1F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EBB41-3F4D-4BC2-8AC9-718881EFEEE4}" type="pres">
      <dgm:prSet presAssocID="{4B09B635-D49E-4366-B1FD-8525B5FAF1F5}" presName="centerTile" presStyleLbl="fgShp" presStyleIdx="0" presStyleCnt="1" custScaleX="148688" custScaleY="86956" custLinFactNeighborX="-60359" custLinFactNeighborY="-69022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1CEE13D-7839-41B4-8FDF-917BC8354298}" type="presOf" srcId="{D9C88290-D841-47D1-9D36-F53E3C1AE3CA}" destId="{0B49D8BA-8B77-45BF-90D3-8C85243206AA}" srcOrd="1" destOrd="0" presId="urn:microsoft.com/office/officeart/2005/8/layout/matrix1"/>
    <dgm:cxn modelId="{0C89619E-9C21-43B8-A15C-A2B04A6E2CB8}" type="presOf" srcId="{D9C88290-D841-47D1-9D36-F53E3C1AE3CA}" destId="{3824DA63-8F67-49A3-AF4B-DEFC696F1DFF}" srcOrd="0" destOrd="0" presId="urn:microsoft.com/office/officeart/2005/8/layout/matrix1"/>
    <dgm:cxn modelId="{47F712EE-4D84-4F4A-A4BF-2190C490CD25}" type="presOf" srcId="{4B09B635-D49E-4366-B1FD-8525B5FAF1F5}" destId="{4D3F4AC8-2593-4EF7-B64D-72AEA0452A0D}" srcOrd="0" destOrd="0" presId="urn:microsoft.com/office/officeart/2005/8/layout/matrix1"/>
    <dgm:cxn modelId="{25A32841-A96E-49F5-B813-68221694F48E}" srcId="{4E3A22A0-BC2F-47E2-B866-81DAEC0E696A}" destId="{143BB6F3-43CA-4BE9-BB0F-598AA03638C1}" srcOrd="0" destOrd="0" parTransId="{CE4A6D82-7544-49F7-9382-B2C356413FF3}" sibTransId="{90BD6256-8673-4F13-B4D6-82A45AF80050}"/>
    <dgm:cxn modelId="{6DCEB600-55DC-4BDD-9AC5-B103921179B0}" type="presOf" srcId="{568A6482-97E0-4253-969C-701B834CBFA2}" destId="{60577C96-EF18-4018-B43D-1D2C3B0C73A9}" srcOrd="1" destOrd="0" presId="urn:microsoft.com/office/officeart/2005/8/layout/matrix1"/>
    <dgm:cxn modelId="{130D4D68-5EA3-442E-B4EF-00CFD8EFA1EE}" srcId="{4B09B635-D49E-4366-B1FD-8525B5FAF1F5}" destId="{4E3A22A0-BC2F-47E2-B866-81DAEC0E696A}" srcOrd="0" destOrd="0" parTransId="{96BFAA49-B1EA-4F9B-9343-018CBF6FCEA7}" sibTransId="{61821680-72A9-4D95-8A0B-A143D470D25B}"/>
    <dgm:cxn modelId="{91AB50D8-45E6-4718-8BC5-5C1D2FEB1138}" type="presOf" srcId="{143BB6F3-43CA-4BE9-BB0F-598AA03638C1}" destId="{85244385-37C1-46F5-BE13-7A3A6292E05F}" srcOrd="0" destOrd="0" presId="urn:microsoft.com/office/officeart/2005/8/layout/matrix1"/>
    <dgm:cxn modelId="{BE552CAF-41DA-4EBE-AB5E-ACE7FFE6EDE3}" srcId="{4E3A22A0-BC2F-47E2-B866-81DAEC0E696A}" destId="{568A6482-97E0-4253-969C-701B834CBFA2}" srcOrd="3" destOrd="0" parTransId="{AF560FB4-E91D-45E9-8021-2460462BB210}" sibTransId="{A67BCCB7-1824-4217-8E1D-CDC1F0E5DF66}"/>
    <dgm:cxn modelId="{ACE7D271-896D-4EC4-BF7F-7444B569BB3E}" type="presOf" srcId="{568A6482-97E0-4253-969C-701B834CBFA2}" destId="{AE006FCD-4A7B-45FB-AAE2-C125C4AE1A93}" srcOrd="0" destOrd="0" presId="urn:microsoft.com/office/officeart/2005/8/layout/matrix1"/>
    <dgm:cxn modelId="{B8ECBD7C-C42C-4B34-921D-C78A8B541B4E}" type="presOf" srcId="{143BB6F3-43CA-4BE9-BB0F-598AA03638C1}" destId="{60F6F981-5F4E-499F-93BA-7D3B7DCC4E27}" srcOrd="1" destOrd="0" presId="urn:microsoft.com/office/officeart/2005/8/layout/matrix1"/>
    <dgm:cxn modelId="{44BE640A-1D65-422B-977C-B470FEC2B2C0}" type="presOf" srcId="{4E3A22A0-BC2F-47E2-B866-81DAEC0E696A}" destId="{36BEBB41-3F4D-4BC2-8AC9-718881EFEEE4}" srcOrd="0" destOrd="0" presId="urn:microsoft.com/office/officeart/2005/8/layout/matrix1"/>
    <dgm:cxn modelId="{BB87A1FC-8527-47E4-800E-52AF265AB2E8}" srcId="{4E3A22A0-BC2F-47E2-B866-81DAEC0E696A}" destId="{5E2AF3BA-520C-45A8-B7A9-CB569BFAA6CC}" srcOrd="1" destOrd="0" parTransId="{747159CA-4995-4A70-A1E3-5FF374E05689}" sibTransId="{4F614D7E-C79F-40EC-BD07-7378287A97E1}"/>
    <dgm:cxn modelId="{757A1A80-CA4C-4A41-802A-01CC244BB1B8}" type="presOf" srcId="{5E2AF3BA-520C-45A8-B7A9-CB569BFAA6CC}" destId="{6407CF67-3AC0-470B-A268-361991BD9095}" srcOrd="1" destOrd="0" presId="urn:microsoft.com/office/officeart/2005/8/layout/matrix1"/>
    <dgm:cxn modelId="{318DA876-B00D-4D68-96E5-F951E5C0927E}" srcId="{4E3A22A0-BC2F-47E2-B866-81DAEC0E696A}" destId="{D9C88290-D841-47D1-9D36-F53E3C1AE3CA}" srcOrd="2" destOrd="0" parTransId="{F97718A6-716E-4507-8B25-86CDDA739D6D}" sibTransId="{8630D1A8-2693-4BFB-AD4A-F1DE54A90286}"/>
    <dgm:cxn modelId="{E4554F89-1967-431D-8848-85D8CDDDA8DB}" type="presOf" srcId="{5E2AF3BA-520C-45A8-B7A9-CB569BFAA6CC}" destId="{13983B89-87EA-42AF-AEB8-D7EA48209EA4}" srcOrd="0" destOrd="0" presId="urn:microsoft.com/office/officeart/2005/8/layout/matrix1"/>
    <dgm:cxn modelId="{9BAAA873-E962-44B7-943B-DB3665E52FD5}" type="presParOf" srcId="{4D3F4AC8-2593-4EF7-B64D-72AEA0452A0D}" destId="{89F9A30C-334D-4982-B4BF-2BAFBC6B2700}" srcOrd="0" destOrd="0" presId="urn:microsoft.com/office/officeart/2005/8/layout/matrix1"/>
    <dgm:cxn modelId="{652B9288-D4EE-495E-9E4D-A0E75B82EFAE}" type="presParOf" srcId="{89F9A30C-334D-4982-B4BF-2BAFBC6B2700}" destId="{85244385-37C1-46F5-BE13-7A3A6292E05F}" srcOrd="0" destOrd="0" presId="urn:microsoft.com/office/officeart/2005/8/layout/matrix1"/>
    <dgm:cxn modelId="{36BB9716-70B5-4DFB-8CDA-C6B59FDCB33D}" type="presParOf" srcId="{89F9A30C-334D-4982-B4BF-2BAFBC6B2700}" destId="{60F6F981-5F4E-499F-93BA-7D3B7DCC4E27}" srcOrd="1" destOrd="0" presId="urn:microsoft.com/office/officeart/2005/8/layout/matrix1"/>
    <dgm:cxn modelId="{CC9B936A-E2C3-4631-9DF6-DE8E8524C620}" type="presParOf" srcId="{89F9A30C-334D-4982-B4BF-2BAFBC6B2700}" destId="{13983B89-87EA-42AF-AEB8-D7EA48209EA4}" srcOrd="2" destOrd="0" presId="urn:microsoft.com/office/officeart/2005/8/layout/matrix1"/>
    <dgm:cxn modelId="{7CF432FD-B097-48CC-AAFB-814E2FEEEB28}" type="presParOf" srcId="{89F9A30C-334D-4982-B4BF-2BAFBC6B2700}" destId="{6407CF67-3AC0-470B-A268-361991BD9095}" srcOrd="3" destOrd="0" presId="urn:microsoft.com/office/officeart/2005/8/layout/matrix1"/>
    <dgm:cxn modelId="{3889EB4C-E584-4C61-8C59-B5698B1F699C}" type="presParOf" srcId="{89F9A30C-334D-4982-B4BF-2BAFBC6B2700}" destId="{3824DA63-8F67-49A3-AF4B-DEFC696F1DFF}" srcOrd="4" destOrd="0" presId="urn:microsoft.com/office/officeart/2005/8/layout/matrix1"/>
    <dgm:cxn modelId="{B3617B77-E705-4ED2-B4F6-78D993DE1B84}" type="presParOf" srcId="{89F9A30C-334D-4982-B4BF-2BAFBC6B2700}" destId="{0B49D8BA-8B77-45BF-90D3-8C85243206AA}" srcOrd="5" destOrd="0" presId="urn:microsoft.com/office/officeart/2005/8/layout/matrix1"/>
    <dgm:cxn modelId="{7B0BC5E4-178B-4C0F-ACE9-919E6CC1C657}" type="presParOf" srcId="{89F9A30C-334D-4982-B4BF-2BAFBC6B2700}" destId="{AE006FCD-4A7B-45FB-AAE2-C125C4AE1A93}" srcOrd="6" destOrd="0" presId="urn:microsoft.com/office/officeart/2005/8/layout/matrix1"/>
    <dgm:cxn modelId="{511BF597-49BB-45DB-A841-7A2544E63423}" type="presParOf" srcId="{89F9A30C-334D-4982-B4BF-2BAFBC6B2700}" destId="{60577C96-EF18-4018-B43D-1D2C3B0C73A9}" srcOrd="7" destOrd="0" presId="urn:microsoft.com/office/officeart/2005/8/layout/matrix1"/>
    <dgm:cxn modelId="{93AE3BB6-9587-4191-B0D4-1163B1B69781}" type="presParOf" srcId="{4D3F4AC8-2593-4EF7-B64D-72AEA0452A0D}" destId="{36BEBB41-3F4D-4BC2-8AC9-718881EFEEE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7AF8C4-BEEE-4C64-AF56-5C129E788C13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D8B0EE1-A2A5-414E-856F-16A58A29B1CF}">
      <dgm:prSet/>
      <dgm:spPr/>
      <dgm:t>
        <a:bodyPr/>
        <a:lstStyle/>
        <a:p>
          <a:r>
            <a:rPr lang="ru-RU" b="1" u="sng" dirty="0" smtClean="0"/>
            <a:t>В сфере имущественных отношений</a:t>
          </a:r>
          <a:endParaRPr lang="ru-RU" dirty="0"/>
        </a:p>
      </dgm:t>
    </dgm:pt>
    <dgm:pt modelId="{C37897F7-CD3B-4A11-ADD0-9CC62652A981}" type="parTrans" cxnId="{3D99EA02-7734-4FC9-B910-4F4E76B37CD8}">
      <dgm:prSet/>
      <dgm:spPr/>
      <dgm:t>
        <a:bodyPr/>
        <a:lstStyle/>
        <a:p>
          <a:endParaRPr lang="ru-RU"/>
        </a:p>
      </dgm:t>
    </dgm:pt>
    <dgm:pt modelId="{17316A3B-40F8-46CB-94FA-9853FB2A2F25}" type="sibTrans" cxnId="{3D99EA02-7734-4FC9-B910-4F4E76B37CD8}">
      <dgm:prSet/>
      <dgm:spPr/>
      <dgm:t>
        <a:bodyPr/>
        <a:lstStyle/>
        <a:p>
          <a:endParaRPr lang="ru-RU"/>
        </a:p>
      </dgm:t>
    </dgm:pt>
    <dgm:pt modelId="{55F06AD4-DAB9-4488-883C-E9F27EF86F0A}" type="pres">
      <dgm:prSet presAssocID="{BB7AF8C4-BEEE-4C64-AF56-5C129E788C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1B14C5-DF37-4EBF-A047-EE1B8DCF6FC5}" type="pres">
      <dgm:prSet presAssocID="{8D8B0EE1-A2A5-414E-856F-16A58A29B1CF}" presName="parentText" presStyleLbl="node1" presStyleIdx="0" presStyleCnt="1" custLinFactNeighborX="12281" custLinFactNeighborY="-967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EEC0C3-D990-4B36-A434-4B1097C768F2}" type="presOf" srcId="{BB7AF8C4-BEEE-4C64-AF56-5C129E788C13}" destId="{55F06AD4-DAB9-4488-883C-E9F27EF86F0A}" srcOrd="0" destOrd="0" presId="urn:microsoft.com/office/officeart/2005/8/layout/vList2"/>
    <dgm:cxn modelId="{3D99EA02-7734-4FC9-B910-4F4E76B37CD8}" srcId="{BB7AF8C4-BEEE-4C64-AF56-5C129E788C13}" destId="{8D8B0EE1-A2A5-414E-856F-16A58A29B1CF}" srcOrd="0" destOrd="0" parTransId="{C37897F7-CD3B-4A11-ADD0-9CC62652A981}" sibTransId="{17316A3B-40F8-46CB-94FA-9853FB2A2F25}"/>
    <dgm:cxn modelId="{2B9A1552-61CF-4D7F-BD3D-DD47FF24861D}" type="presOf" srcId="{8D8B0EE1-A2A5-414E-856F-16A58A29B1CF}" destId="{E51B14C5-DF37-4EBF-A047-EE1B8DCF6FC5}" srcOrd="0" destOrd="0" presId="urn:microsoft.com/office/officeart/2005/8/layout/vList2"/>
    <dgm:cxn modelId="{72A4FD2D-BCD5-40C8-A330-64C8F26BC0B4}" type="presParOf" srcId="{55F06AD4-DAB9-4488-883C-E9F27EF86F0A}" destId="{E51B14C5-DF37-4EBF-A047-EE1B8DCF6FC5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B7AF8C4-BEEE-4C64-AF56-5C129E788C13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5F06AD4-DAB9-4488-883C-E9F27EF86F0A}" type="pres">
      <dgm:prSet presAssocID="{BB7AF8C4-BEEE-4C64-AF56-5C129E788C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497EB3B-2B25-406D-9552-E2B7A6D96D32}" type="presOf" srcId="{BB7AF8C4-BEEE-4C64-AF56-5C129E788C13}" destId="{55F06AD4-DAB9-4488-883C-E9F27EF86F0A}" srcOrd="0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FA47650-8BB9-45AF-9410-8F6699E36CAD}" type="doc">
      <dgm:prSet loTypeId="urn:microsoft.com/office/officeart/2005/8/layout/orgChart1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D594AF2-53A4-4B3B-AD6E-4C1EA6F789E0}">
      <dgm:prSet phldrT="[Текст]" custT="1"/>
      <dgm:spPr/>
      <dgm:t>
        <a:bodyPr/>
        <a:lstStyle/>
        <a:p>
          <a:r>
            <a:rPr lang="ru-RU" sz="1800" b="1" dirty="0" smtClean="0"/>
            <a:t>за продажу имущества </a:t>
          </a:r>
        </a:p>
        <a:p>
          <a:r>
            <a:rPr lang="ru-RU" sz="1800" b="1" i="1" u="sng" dirty="0" smtClean="0"/>
            <a:t>822 203,4</a:t>
          </a:r>
          <a:r>
            <a:rPr lang="ru-RU" sz="1800" b="1" u="sng" dirty="0" smtClean="0"/>
            <a:t> рублей</a:t>
          </a:r>
          <a:endParaRPr lang="ru-RU" sz="1800" u="sng" dirty="0"/>
        </a:p>
      </dgm:t>
    </dgm:pt>
    <dgm:pt modelId="{2EF037AD-CE1D-4725-85A2-158DD9080A82}" type="parTrans" cxnId="{8D4DF719-71FC-49AD-8898-F2801C3E0104}">
      <dgm:prSet/>
      <dgm:spPr/>
      <dgm:t>
        <a:bodyPr/>
        <a:lstStyle/>
        <a:p>
          <a:endParaRPr lang="ru-RU"/>
        </a:p>
      </dgm:t>
    </dgm:pt>
    <dgm:pt modelId="{0D35228C-2BEC-4DB1-86B8-EB0CCCD0258F}" type="sibTrans" cxnId="{8D4DF719-71FC-49AD-8898-F2801C3E0104}">
      <dgm:prSet/>
      <dgm:spPr/>
      <dgm:t>
        <a:bodyPr/>
        <a:lstStyle/>
        <a:p>
          <a:endParaRPr lang="ru-RU"/>
        </a:p>
      </dgm:t>
    </dgm:pt>
    <dgm:pt modelId="{9E1857EA-B917-45C8-98DA-EE1C106DCE8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/>
            <a:t>В результате было получено в бюджет </a:t>
          </a:r>
          <a:r>
            <a:rPr lang="ru-RU" sz="1600" b="1" dirty="0" err="1" smtClean="0"/>
            <a:t>гп.Талинка</a:t>
          </a:r>
          <a:r>
            <a:rPr lang="ru-RU" sz="1600" b="1" dirty="0" smtClean="0"/>
            <a:t>:</a:t>
          </a:r>
          <a:endParaRPr lang="ru-RU" sz="1600" dirty="0" smtClean="0"/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/>
        </a:p>
      </dgm:t>
    </dgm:pt>
    <dgm:pt modelId="{441E019D-D621-4CD1-B074-53F52C5E977C}" type="sibTrans" cxnId="{CADCDB2B-DE30-402B-A0CF-6A7EB5BBB6A4}">
      <dgm:prSet/>
      <dgm:spPr/>
      <dgm:t>
        <a:bodyPr/>
        <a:lstStyle/>
        <a:p>
          <a:endParaRPr lang="ru-RU"/>
        </a:p>
      </dgm:t>
    </dgm:pt>
    <dgm:pt modelId="{B04860E8-43A7-44EB-9B52-5C99BF5A8E56}" type="parTrans" cxnId="{CADCDB2B-DE30-402B-A0CF-6A7EB5BBB6A4}">
      <dgm:prSet/>
      <dgm:spPr/>
      <dgm:t>
        <a:bodyPr/>
        <a:lstStyle/>
        <a:p>
          <a:endParaRPr lang="ru-RU"/>
        </a:p>
      </dgm:t>
    </dgm:pt>
    <dgm:pt modelId="{A2FD5EE6-2206-481F-BA79-C117D03870DF}">
      <dgm:prSet custT="1"/>
      <dgm:spPr/>
      <dgm:t>
        <a:bodyPr/>
        <a:lstStyle/>
        <a:p>
          <a:r>
            <a:rPr lang="ru-RU" sz="1600" b="1" dirty="0" smtClean="0"/>
            <a:t>за продажу </a:t>
          </a:r>
        </a:p>
        <a:p>
          <a:r>
            <a:rPr lang="ru-RU" sz="1600" b="1" dirty="0" smtClean="0"/>
            <a:t>земли </a:t>
          </a:r>
        </a:p>
        <a:p>
          <a:r>
            <a:rPr lang="ru-RU" sz="1600" b="1" u="sng" dirty="0" smtClean="0"/>
            <a:t> </a:t>
          </a:r>
          <a:r>
            <a:rPr lang="ru-RU" sz="1600" b="1" i="1" u="sng" dirty="0" smtClean="0"/>
            <a:t>198 324,23</a:t>
          </a:r>
          <a:r>
            <a:rPr lang="ru-RU" sz="1600" b="1" u="sng" dirty="0" smtClean="0"/>
            <a:t> рублей</a:t>
          </a:r>
          <a:endParaRPr lang="ru-RU" sz="1600" u="sng" dirty="0"/>
        </a:p>
      </dgm:t>
    </dgm:pt>
    <dgm:pt modelId="{2802A4FB-DD65-411F-88C9-EB5D5A0E30F7}" type="parTrans" cxnId="{BB66955A-A36F-45E2-A96F-4E58B9786434}">
      <dgm:prSet/>
      <dgm:spPr/>
      <dgm:t>
        <a:bodyPr/>
        <a:lstStyle/>
        <a:p>
          <a:endParaRPr lang="ru-RU"/>
        </a:p>
      </dgm:t>
    </dgm:pt>
    <dgm:pt modelId="{C5EE3E1D-D0A7-4F24-89CD-70176E8EDCDF}" type="sibTrans" cxnId="{BB66955A-A36F-45E2-A96F-4E58B9786434}">
      <dgm:prSet/>
      <dgm:spPr/>
      <dgm:t>
        <a:bodyPr/>
        <a:lstStyle/>
        <a:p>
          <a:endParaRPr lang="ru-RU"/>
        </a:p>
      </dgm:t>
    </dgm:pt>
    <dgm:pt modelId="{1B84B29D-66FF-4576-98ED-61CDC99CCB3F}" type="pres">
      <dgm:prSet presAssocID="{CFA47650-8BB9-45AF-9410-8F6699E36C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80AE9E-011C-4534-8AC1-84B366600F4F}" type="pres">
      <dgm:prSet presAssocID="{9E1857EA-B917-45C8-98DA-EE1C106DCE82}" presName="hierRoot1" presStyleCnt="0">
        <dgm:presLayoutVars>
          <dgm:hierBranch val="init"/>
        </dgm:presLayoutVars>
      </dgm:prSet>
      <dgm:spPr/>
    </dgm:pt>
    <dgm:pt modelId="{4B95C547-4100-4609-A937-B81CD3FC777E}" type="pres">
      <dgm:prSet presAssocID="{9E1857EA-B917-45C8-98DA-EE1C106DCE82}" presName="rootComposite1" presStyleCnt="0"/>
      <dgm:spPr/>
    </dgm:pt>
    <dgm:pt modelId="{219EAA5F-6785-459A-A8B1-01847A75A678}" type="pres">
      <dgm:prSet presAssocID="{9E1857EA-B917-45C8-98DA-EE1C106DCE82}" presName="rootText1" presStyleLbl="node0" presStyleIdx="0" presStyleCnt="1" custLinFactNeighborX="8729" custLinFactNeighborY="52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A5C2D3-2DF9-4C0F-A4F8-73C5F80FFE30}" type="pres">
      <dgm:prSet presAssocID="{9E1857EA-B917-45C8-98DA-EE1C106DCE8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7E4A457-6A97-48FC-83A0-AF66E34DD1AE}" type="pres">
      <dgm:prSet presAssocID="{9E1857EA-B917-45C8-98DA-EE1C106DCE82}" presName="hierChild2" presStyleCnt="0"/>
      <dgm:spPr/>
    </dgm:pt>
    <dgm:pt modelId="{25C2B935-136B-4716-930F-191DF04A52F0}" type="pres">
      <dgm:prSet presAssocID="{2EF037AD-CE1D-4725-85A2-158DD9080A82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81A20D3-1F2E-48B2-842D-F2CA1D8E8546}" type="pres">
      <dgm:prSet presAssocID="{ED594AF2-53A4-4B3B-AD6E-4C1EA6F789E0}" presName="hierRoot2" presStyleCnt="0">
        <dgm:presLayoutVars>
          <dgm:hierBranch val="init"/>
        </dgm:presLayoutVars>
      </dgm:prSet>
      <dgm:spPr/>
    </dgm:pt>
    <dgm:pt modelId="{426312EC-1121-466D-9D99-B82C3663C9B2}" type="pres">
      <dgm:prSet presAssocID="{ED594AF2-53A4-4B3B-AD6E-4C1EA6F789E0}" presName="rootComposite" presStyleCnt="0"/>
      <dgm:spPr/>
    </dgm:pt>
    <dgm:pt modelId="{222CA348-E2C8-4C4A-9FE6-ACF1C0361E52}" type="pres">
      <dgm:prSet presAssocID="{ED594AF2-53A4-4B3B-AD6E-4C1EA6F789E0}" presName="rootText" presStyleLbl="node2" presStyleIdx="0" presStyleCnt="2" custScaleX="75165" custLinFactNeighborX="15397" custLinFactNeighborY="32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C324A4-3483-419D-8845-C5E8C07F085F}" type="pres">
      <dgm:prSet presAssocID="{ED594AF2-53A4-4B3B-AD6E-4C1EA6F789E0}" presName="rootConnector" presStyleLbl="node2" presStyleIdx="0" presStyleCnt="2"/>
      <dgm:spPr/>
      <dgm:t>
        <a:bodyPr/>
        <a:lstStyle/>
        <a:p>
          <a:endParaRPr lang="ru-RU"/>
        </a:p>
      </dgm:t>
    </dgm:pt>
    <dgm:pt modelId="{0A9EBDB4-8A21-4B56-B130-FB528B90CDFD}" type="pres">
      <dgm:prSet presAssocID="{ED594AF2-53A4-4B3B-AD6E-4C1EA6F789E0}" presName="hierChild4" presStyleCnt="0"/>
      <dgm:spPr/>
    </dgm:pt>
    <dgm:pt modelId="{2DE2BB11-798F-4FB0-AD06-3C2E77E1EC18}" type="pres">
      <dgm:prSet presAssocID="{ED594AF2-53A4-4B3B-AD6E-4C1EA6F789E0}" presName="hierChild5" presStyleCnt="0"/>
      <dgm:spPr/>
    </dgm:pt>
    <dgm:pt modelId="{6A6E7BD3-DB0E-4FF1-9E10-093FF368AE75}" type="pres">
      <dgm:prSet presAssocID="{2802A4FB-DD65-411F-88C9-EB5D5A0E30F7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B16CF73-B0EA-4A25-A282-A63E4F108877}" type="pres">
      <dgm:prSet presAssocID="{A2FD5EE6-2206-481F-BA79-C117D03870DF}" presName="hierRoot2" presStyleCnt="0">
        <dgm:presLayoutVars>
          <dgm:hierBranch val="init"/>
        </dgm:presLayoutVars>
      </dgm:prSet>
      <dgm:spPr/>
    </dgm:pt>
    <dgm:pt modelId="{64265A0A-6F3C-46C3-BA67-9740568F6C91}" type="pres">
      <dgm:prSet presAssocID="{A2FD5EE6-2206-481F-BA79-C117D03870DF}" presName="rootComposite" presStyleCnt="0"/>
      <dgm:spPr/>
    </dgm:pt>
    <dgm:pt modelId="{64BBA645-2932-4E7B-AB3D-A8987CA247FD}" type="pres">
      <dgm:prSet presAssocID="{A2FD5EE6-2206-481F-BA79-C117D03870DF}" presName="rootText" presStyleLbl="node2" presStyleIdx="1" presStyleCnt="2" custScaleX="710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1B0250-81D1-4098-BDB3-111DC8BF7A25}" type="pres">
      <dgm:prSet presAssocID="{A2FD5EE6-2206-481F-BA79-C117D03870DF}" presName="rootConnector" presStyleLbl="node2" presStyleIdx="1" presStyleCnt="2"/>
      <dgm:spPr/>
      <dgm:t>
        <a:bodyPr/>
        <a:lstStyle/>
        <a:p>
          <a:endParaRPr lang="ru-RU"/>
        </a:p>
      </dgm:t>
    </dgm:pt>
    <dgm:pt modelId="{5A2FB4E7-3984-46C8-BA5F-BCCE53E64545}" type="pres">
      <dgm:prSet presAssocID="{A2FD5EE6-2206-481F-BA79-C117D03870DF}" presName="hierChild4" presStyleCnt="0"/>
      <dgm:spPr/>
    </dgm:pt>
    <dgm:pt modelId="{EDBAA64F-D8CA-47A2-8F31-EB4807D86973}" type="pres">
      <dgm:prSet presAssocID="{A2FD5EE6-2206-481F-BA79-C117D03870DF}" presName="hierChild5" presStyleCnt="0"/>
      <dgm:spPr/>
    </dgm:pt>
    <dgm:pt modelId="{7D98550B-BC81-409B-8CA4-9F6ADC83D80A}" type="pres">
      <dgm:prSet presAssocID="{9E1857EA-B917-45C8-98DA-EE1C106DCE82}" presName="hierChild3" presStyleCnt="0"/>
      <dgm:spPr/>
    </dgm:pt>
  </dgm:ptLst>
  <dgm:cxnLst>
    <dgm:cxn modelId="{7737B0B9-6479-4AC5-9AAE-F081D2F1C523}" type="presOf" srcId="{ED594AF2-53A4-4B3B-AD6E-4C1EA6F789E0}" destId="{ECC324A4-3483-419D-8845-C5E8C07F085F}" srcOrd="1" destOrd="0" presId="urn:microsoft.com/office/officeart/2005/8/layout/orgChart1"/>
    <dgm:cxn modelId="{A31F1A14-A931-4D27-B992-D15F7115EECC}" type="presOf" srcId="{A2FD5EE6-2206-481F-BA79-C117D03870DF}" destId="{6A1B0250-81D1-4098-BDB3-111DC8BF7A25}" srcOrd="1" destOrd="0" presId="urn:microsoft.com/office/officeart/2005/8/layout/orgChart1"/>
    <dgm:cxn modelId="{C0C848F3-FA2A-4E20-BA1D-9E217C09A18E}" type="presOf" srcId="{A2FD5EE6-2206-481F-BA79-C117D03870DF}" destId="{64BBA645-2932-4E7B-AB3D-A8987CA247FD}" srcOrd="0" destOrd="0" presId="urn:microsoft.com/office/officeart/2005/8/layout/orgChart1"/>
    <dgm:cxn modelId="{BB66955A-A36F-45E2-A96F-4E58B9786434}" srcId="{9E1857EA-B917-45C8-98DA-EE1C106DCE82}" destId="{A2FD5EE6-2206-481F-BA79-C117D03870DF}" srcOrd="1" destOrd="0" parTransId="{2802A4FB-DD65-411F-88C9-EB5D5A0E30F7}" sibTransId="{C5EE3E1D-D0A7-4F24-89CD-70176E8EDCDF}"/>
    <dgm:cxn modelId="{418D4A01-1341-4F5D-87FD-5B79D82B4E66}" type="presOf" srcId="{ED594AF2-53A4-4B3B-AD6E-4C1EA6F789E0}" destId="{222CA348-E2C8-4C4A-9FE6-ACF1C0361E52}" srcOrd="0" destOrd="0" presId="urn:microsoft.com/office/officeart/2005/8/layout/orgChart1"/>
    <dgm:cxn modelId="{9AE01B36-B534-4A3A-9BF9-49F1D01CA828}" type="presOf" srcId="{2EF037AD-CE1D-4725-85A2-158DD9080A82}" destId="{25C2B935-136B-4716-930F-191DF04A52F0}" srcOrd="0" destOrd="0" presId="urn:microsoft.com/office/officeart/2005/8/layout/orgChart1"/>
    <dgm:cxn modelId="{3F1DA905-B238-46F7-9400-1746A7020EBE}" type="presOf" srcId="{9E1857EA-B917-45C8-98DA-EE1C106DCE82}" destId="{D8A5C2D3-2DF9-4C0F-A4F8-73C5F80FFE30}" srcOrd="1" destOrd="0" presId="urn:microsoft.com/office/officeart/2005/8/layout/orgChart1"/>
    <dgm:cxn modelId="{8D4DF719-71FC-49AD-8898-F2801C3E0104}" srcId="{9E1857EA-B917-45C8-98DA-EE1C106DCE82}" destId="{ED594AF2-53A4-4B3B-AD6E-4C1EA6F789E0}" srcOrd="0" destOrd="0" parTransId="{2EF037AD-CE1D-4725-85A2-158DD9080A82}" sibTransId="{0D35228C-2BEC-4DB1-86B8-EB0CCCD0258F}"/>
    <dgm:cxn modelId="{3EC60205-1B12-4E04-A083-60640829C99A}" type="presOf" srcId="{CFA47650-8BB9-45AF-9410-8F6699E36CAD}" destId="{1B84B29D-66FF-4576-98ED-61CDC99CCB3F}" srcOrd="0" destOrd="0" presId="urn:microsoft.com/office/officeart/2005/8/layout/orgChart1"/>
    <dgm:cxn modelId="{A24322C5-D7FF-4726-846C-0BF057747242}" type="presOf" srcId="{2802A4FB-DD65-411F-88C9-EB5D5A0E30F7}" destId="{6A6E7BD3-DB0E-4FF1-9E10-093FF368AE75}" srcOrd="0" destOrd="0" presId="urn:microsoft.com/office/officeart/2005/8/layout/orgChart1"/>
    <dgm:cxn modelId="{6B4385D6-A183-4961-8393-4BAF01F2BD98}" type="presOf" srcId="{9E1857EA-B917-45C8-98DA-EE1C106DCE82}" destId="{219EAA5F-6785-459A-A8B1-01847A75A678}" srcOrd="0" destOrd="0" presId="urn:microsoft.com/office/officeart/2005/8/layout/orgChart1"/>
    <dgm:cxn modelId="{CADCDB2B-DE30-402B-A0CF-6A7EB5BBB6A4}" srcId="{CFA47650-8BB9-45AF-9410-8F6699E36CAD}" destId="{9E1857EA-B917-45C8-98DA-EE1C106DCE82}" srcOrd="0" destOrd="0" parTransId="{B04860E8-43A7-44EB-9B52-5C99BF5A8E56}" sibTransId="{441E019D-D621-4CD1-B074-53F52C5E977C}"/>
    <dgm:cxn modelId="{B072D32B-3BF4-4EDA-A80A-48343F76D0CD}" type="presParOf" srcId="{1B84B29D-66FF-4576-98ED-61CDC99CCB3F}" destId="{B580AE9E-011C-4534-8AC1-84B366600F4F}" srcOrd="0" destOrd="0" presId="urn:microsoft.com/office/officeart/2005/8/layout/orgChart1"/>
    <dgm:cxn modelId="{560F20BD-A661-4272-9395-49DCCC4ED613}" type="presParOf" srcId="{B580AE9E-011C-4534-8AC1-84B366600F4F}" destId="{4B95C547-4100-4609-A937-B81CD3FC777E}" srcOrd="0" destOrd="0" presId="urn:microsoft.com/office/officeart/2005/8/layout/orgChart1"/>
    <dgm:cxn modelId="{DBC77AAA-D257-4693-8254-680484DF51C0}" type="presParOf" srcId="{4B95C547-4100-4609-A937-B81CD3FC777E}" destId="{219EAA5F-6785-459A-A8B1-01847A75A678}" srcOrd="0" destOrd="0" presId="urn:microsoft.com/office/officeart/2005/8/layout/orgChart1"/>
    <dgm:cxn modelId="{B9EC8E0D-24E4-4863-BEAC-142AF8D63F8D}" type="presParOf" srcId="{4B95C547-4100-4609-A937-B81CD3FC777E}" destId="{D8A5C2D3-2DF9-4C0F-A4F8-73C5F80FFE30}" srcOrd="1" destOrd="0" presId="urn:microsoft.com/office/officeart/2005/8/layout/orgChart1"/>
    <dgm:cxn modelId="{AC93FFDF-DFFE-45BC-900C-EF52AB809F00}" type="presParOf" srcId="{B580AE9E-011C-4534-8AC1-84B366600F4F}" destId="{C7E4A457-6A97-48FC-83A0-AF66E34DD1AE}" srcOrd="1" destOrd="0" presId="urn:microsoft.com/office/officeart/2005/8/layout/orgChart1"/>
    <dgm:cxn modelId="{A57BF3CB-C08D-4363-BE9D-29EADFD2B1E9}" type="presParOf" srcId="{C7E4A457-6A97-48FC-83A0-AF66E34DD1AE}" destId="{25C2B935-136B-4716-930F-191DF04A52F0}" srcOrd="0" destOrd="0" presId="urn:microsoft.com/office/officeart/2005/8/layout/orgChart1"/>
    <dgm:cxn modelId="{9F7CE95F-96D1-4886-BD57-34207E2C2575}" type="presParOf" srcId="{C7E4A457-6A97-48FC-83A0-AF66E34DD1AE}" destId="{181A20D3-1F2E-48B2-842D-F2CA1D8E8546}" srcOrd="1" destOrd="0" presId="urn:microsoft.com/office/officeart/2005/8/layout/orgChart1"/>
    <dgm:cxn modelId="{B2425D88-FD0C-4873-8599-F881F7C516EC}" type="presParOf" srcId="{181A20D3-1F2E-48B2-842D-F2CA1D8E8546}" destId="{426312EC-1121-466D-9D99-B82C3663C9B2}" srcOrd="0" destOrd="0" presId="urn:microsoft.com/office/officeart/2005/8/layout/orgChart1"/>
    <dgm:cxn modelId="{1C7E1DB6-6DD6-405A-83BC-36C415318FC5}" type="presParOf" srcId="{426312EC-1121-466D-9D99-B82C3663C9B2}" destId="{222CA348-E2C8-4C4A-9FE6-ACF1C0361E52}" srcOrd="0" destOrd="0" presId="urn:microsoft.com/office/officeart/2005/8/layout/orgChart1"/>
    <dgm:cxn modelId="{DA90D732-1D97-4F8D-BE0E-2A3EB6C61B37}" type="presParOf" srcId="{426312EC-1121-466D-9D99-B82C3663C9B2}" destId="{ECC324A4-3483-419D-8845-C5E8C07F085F}" srcOrd="1" destOrd="0" presId="urn:microsoft.com/office/officeart/2005/8/layout/orgChart1"/>
    <dgm:cxn modelId="{FCB76994-78EF-4D01-8324-DED6F3C8CC9A}" type="presParOf" srcId="{181A20D3-1F2E-48B2-842D-F2CA1D8E8546}" destId="{0A9EBDB4-8A21-4B56-B130-FB528B90CDFD}" srcOrd="1" destOrd="0" presId="urn:microsoft.com/office/officeart/2005/8/layout/orgChart1"/>
    <dgm:cxn modelId="{9B467EE4-5568-4978-8A5A-67154EDF2EDE}" type="presParOf" srcId="{181A20D3-1F2E-48B2-842D-F2CA1D8E8546}" destId="{2DE2BB11-798F-4FB0-AD06-3C2E77E1EC18}" srcOrd="2" destOrd="0" presId="urn:microsoft.com/office/officeart/2005/8/layout/orgChart1"/>
    <dgm:cxn modelId="{45F76B34-3995-436E-9C0C-4EACAF408E91}" type="presParOf" srcId="{C7E4A457-6A97-48FC-83A0-AF66E34DD1AE}" destId="{6A6E7BD3-DB0E-4FF1-9E10-093FF368AE75}" srcOrd="2" destOrd="0" presId="urn:microsoft.com/office/officeart/2005/8/layout/orgChart1"/>
    <dgm:cxn modelId="{C609012A-1343-4576-8E50-2C81D7126A23}" type="presParOf" srcId="{C7E4A457-6A97-48FC-83A0-AF66E34DD1AE}" destId="{2B16CF73-B0EA-4A25-A282-A63E4F108877}" srcOrd="3" destOrd="0" presId="urn:microsoft.com/office/officeart/2005/8/layout/orgChart1"/>
    <dgm:cxn modelId="{FCDE7AA0-2430-4DF5-A221-DFC82E10F886}" type="presParOf" srcId="{2B16CF73-B0EA-4A25-A282-A63E4F108877}" destId="{64265A0A-6F3C-46C3-BA67-9740568F6C91}" srcOrd="0" destOrd="0" presId="urn:microsoft.com/office/officeart/2005/8/layout/orgChart1"/>
    <dgm:cxn modelId="{8A32E963-18CB-4C2D-AB55-78FF80D21185}" type="presParOf" srcId="{64265A0A-6F3C-46C3-BA67-9740568F6C91}" destId="{64BBA645-2932-4E7B-AB3D-A8987CA247FD}" srcOrd="0" destOrd="0" presId="urn:microsoft.com/office/officeart/2005/8/layout/orgChart1"/>
    <dgm:cxn modelId="{88B7E8E5-A92D-4DF3-9F21-EA2AC1D91763}" type="presParOf" srcId="{64265A0A-6F3C-46C3-BA67-9740568F6C91}" destId="{6A1B0250-81D1-4098-BDB3-111DC8BF7A25}" srcOrd="1" destOrd="0" presId="urn:microsoft.com/office/officeart/2005/8/layout/orgChart1"/>
    <dgm:cxn modelId="{A9CCD893-E38F-4CEC-B560-9A14A4CCC60F}" type="presParOf" srcId="{2B16CF73-B0EA-4A25-A282-A63E4F108877}" destId="{5A2FB4E7-3984-46C8-BA5F-BCCE53E64545}" srcOrd="1" destOrd="0" presId="urn:microsoft.com/office/officeart/2005/8/layout/orgChart1"/>
    <dgm:cxn modelId="{F9208C35-E661-452E-B8A7-992B71E3F6D2}" type="presParOf" srcId="{2B16CF73-B0EA-4A25-A282-A63E4F108877}" destId="{EDBAA64F-D8CA-47A2-8F31-EB4807D86973}" srcOrd="2" destOrd="0" presId="urn:microsoft.com/office/officeart/2005/8/layout/orgChart1"/>
    <dgm:cxn modelId="{D85B983E-D12F-4A17-A908-2D137CDD1A58}" type="presParOf" srcId="{B580AE9E-011C-4534-8AC1-84B366600F4F}" destId="{7D98550B-BC81-409B-8CA4-9F6ADC83D80A}" srcOrd="2" destOrd="0" presId="urn:microsoft.com/office/officeart/2005/8/layout/orgChar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AB48FF-64D9-4FE4-A316-1AFD46871E05}" type="doc">
      <dgm:prSet loTypeId="urn:microsoft.com/office/officeart/2005/8/layout/pyramid2" loCatId="list" qsTypeId="urn:microsoft.com/office/officeart/2005/8/quickstyle/3d5" qsCatId="3D" csTypeId="urn:microsoft.com/office/officeart/2005/8/colors/colorful3" csCatId="colorful" phldr="1"/>
      <dgm:spPr/>
    </dgm:pt>
    <dgm:pt modelId="{3BC9DF52-AC8C-45C0-8F17-6849A81999D3}">
      <dgm:prSet/>
      <dgm:spPr/>
      <dgm:t>
        <a:bodyPr/>
        <a:lstStyle/>
        <a:p>
          <a:r>
            <a:rPr lang="ru-RU" dirty="0" smtClean="0"/>
            <a:t>от продажи земельных участков находящихся в муниципальной собственности </a:t>
          </a:r>
          <a:r>
            <a:rPr lang="ru-RU" b="1" i="1" u="sng" dirty="0" smtClean="0"/>
            <a:t>198 324,23</a:t>
          </a:r>
          <a:r>
            <a:rPr lang="ru-RU" b="1" u="sng" dirty="0" smtClean="0"/>
            <a:t>  руб.</a:t>
          </a:r>
          <a:endParaRPr lang="ru-RU" b="1" u="sng" dirty="0"/>
        </a:p>
      </dgm:t>
    </dgm:pt>
    <dgm:pt modelId="{9F0E2A55-8497-4D24-A562-76B0D1E82DBA}" type="parTrans" cxnId="{E788CD87-FDF0-4889-853B-E3914BA6F1BD}">
      <dgm:prSet/>
      <dgm:spPr/>
      <dgm:t>
        <a:bodyPr/>
        <a:lstStyle/>
        <a:p>
          <a:endParaRPr lang="ru-RU"/>
        </a:p>
      </dgm:t>
    </dgm:pt>
    <dgm:pt modelId="{B083F583-992B-4C93-9A5B-53E820FA1AD0}" type="sibTrans" cxnId="{E788CD87-FDF0-4889-853B-E3914BA6F1BD}">
      <dgm:prSet/>
      <dgm:spPr/>
      <dgm:t>
        <a:bodyPr/>
        <a:lstStyle/>
        <a:p>
          <a:endParaRPr lang="ru-RU"/>
        </a:p>
      </dgm:t>
    </dgm:pt>
    <dgm:pt modelId="{544E722A-1E39-4F5F-8375-CC11CBA29C8D}">
      <dgm:prSet/>
      <dgm:spPr/>
      <dgm:t>
        <a:bodyPr/>
        <a:lstStyle/>
        <a:p>
          <a:r>
            <a:rPr lang="ru-RU" dirty="0" smtClean="0"/>
            <a:t>от продажи земельных участков государственная собственность на которые не разграничена составляет   </a:t>
          </a:r>
          <a:r>
            <a:rPr lang="ru-RU" b="1" i="1" u="sng" dirty="0" smtClean="0"/>
            <a:t>115 000</a:t>
          </a:r>
          <a:r>
            <a:rPr lang="ru-RU" b="1" u="sng" dirty="0" smtClean="0"/>
            <a:t> руб.</a:t>
          </a:r>
          <a:endParaRPr lang="ru-RU" b="1" u="sng" dirty="0"/>
        </a:p>
      </dgm:t>
    </dgm:pt>
    <dgm:pt modelId="{FC0008F8-3A77-43DE-A4E7-AC8D4C73D1CC}" type="parTrans" cxnId="{F8FCCC5D-0478-4BB7-AA1E-2C95AF861669}">
      <dgm:prSet/>
      <dgm:spPr/>
      <dgm:t>
        <a:bodyPr/>
        <a:lstStyle/>
        <a:p>
          <a:endParaRPr lang="ru-RU"/>
        </a:p>
      </dgm:t>
    </dgm:pt>
    <dgm:pt modelId="{446F5C89-A13C-430D-9F90-D9E021559EA3}" type="sibTrans" cxnId="{F8FCCC5D-0478-4BB7-AA1E-2C95AF861669}">
      <dgm:prSet/>
      <dgm:spPr/>
      <dgm:t>
        <a:bodyPr/>
        <a:lstStyle/>
        <a:p>
          <a:endParaRPr lang="ru-RU"/>
        </a:p>
      </dgm:t>
    </dgm:pt>
    <dgm:pt modelId="{63CD339F-8B10-4736-A28E-D12E77563E02}" type="pres">
      <dgm:prSet presAssocID="{71AB48FF-64D9-4FE4-A316-1AFD46871E05}" presName="compositeShape" presStyleCnt="0">
        <dgm:presLayoutVars>
          <dgm:dir/>
          <dgm:resizeHandles/>
        </dgm:presLayoutVars>
      </dgm:prSet>
      <dgm:spPr/>
    </dgm:pt>
    <dgm:pt modelId="{89A8FA5F-6919-4AE0-9977-6B6AB793BE18}" type="pres">
      <dgm:prSet presAssocID="{71AB48FF-64D9-4FE4-A316-1AFD46871E05}" presName="pyramid" presStyleLbl="node1" presStyleIdx="0" presStyleCnt="1" custLinFactNeighborX="258" custLinFactNeighborY="-7288"/>
      <dgm:spPr/>
    </dgm:pt>
    <dgm:pt modelId="{E58EB50F-992A-41FD-A3C8-49B35A08F023}" type="pres">
      <dgm:prSet presAssocID="{71AB48FF-64D9-4FE4-A316-1AFD46871E05}" presName="theList" presStyleCnt="0"/>
      <dgm:spPr/>
    </dgm:pt>
    <dgm:pt modelId="{1961CE7E-7BB4-4107-90B6-780AD69B0E48}" type="pres">
      <dgm:prSet presAssocID="{3BC9DF52-AC8C-45C0-8F17-6849A81999D3}" presName="aNode" presStyleLbl="fgAcc1" presStyleIdx="0" presStyleCnt="2" custScaleX="252260" custLinFactX="32521" custLinFactY="8985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2AAC85-138B-494C-99DA-13C6C05A62A8}" type="pres">
      <dgm:prSet presAssocID="{3BC9DF52-AC8C-45C0-8F17-6849A81999D3}" presName="aSpace" presStyleCnt="0"/>
      <dgm:spPr/>
    </dgm:pt>
    <dgm:pt modelId="{465A3305-31F9-4981-9F79-B3ADD1C281B1}" type="pres">
      <dgm:prSet presAssocID="{544E722A-1E39-4F5F-8375-CC11CBA29C8D}" presName="aNode" presStyleLbl="fgAcc1" presStyleIdx="1" presStyleCnt="2" custScaleX="229044" custLinFactY="21100" custLinFactNeighborX="2723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5BA80-0B0C-45F1-BE2C-4EF4BB4F5E9B}" type="pres">
      <dgm:prSet presAssocID="{544E722A-1E39-4F5F-8375-CC11CBA29C8D}" presName="aSpace" presStyleCnt="0"/>
      <dgm:spPr/>
    </dgm:pt>
  </dgm:ptLst>
  <dgm:cxnLst>
    <dgm:cxn modelId="{E788CD87-FDF0-4889-853B-E3914BA6F1BD}" srcId="{71AB48FF-64D9-4FE4-A316-1AFD46871E05}" destId="{3BC9DF52-AC8C-45C0-8F17-6849A81999D3}" srcOrd="0" destOrd="0" parTransId="{9F0E2A55-8497-4D24-A562-76B0D1E82DBA}" sibTransId="{B083F583-992B-4C93-9A5B-53E820FA1AD0}"/>
    <dgm:cxn modelId="{AA52FDD8-DEFB-4129-9C3B-29A5686F2974}" type="presOf" srcId="{3BC9DF52-AC8C-45C0-8F17-6849A81999D3}" destId="{1961CE7E-7BB4-4107-90B6-780AD69B0E48}" srcOrd="0" destOrd="0" presId="urn:microsoft.com/office/officeart/2005/8/layout/pyramid2"/>
    <dgm:cxn modelId="{650F3CB7-4B1B-4478-980C-AF115CCC1C67}" type="presOf" srcId="{544E722A-1E39-4F5F-8375-CC11CBA29C8D}" destId="{465A3305-31F9-4981-9F79-B3ADD1C281B1}" srcOrd="0" destOrd="0" presId="urn:microsoft.com/office/officeart/2005/8/layout/pyramid2"/>
    <dgm:cxn modelId="{8EC28D4B-64C3-4C86-AA03-954BA1894408}" type="presOf" srcId="{71AB48FF-64D9-4FE4-A316-1AFD46871E05}" destId="{63CD339F-8B10-4736-A28E-D12E77563E02}" srcOrd="0" destOrd="0" presId="urn:microsoft.com/office/officeart/2005/8/layout/pyramid2"/>
    <dgm:cxn modelId="{F8FCCC5D-0478-4BB7-AA1E-2C95AF861669}" srcId="{71AB48FF-64D9-4FE4-A316-1AFD46871E05}" destId="{544E722A-1E39-4F5F-8375-CC11CBA29C8D}" srcOrd="1" destOrd="0" parTransId="{FC0008F8-3A77-43DE-A4E7-AC8D4C73D1CC}" sibTransId="{446F5C89-A13C-430D-9F90-D9E021559EA3}"/>
    <dgm:cxn modelId="{76C5F1AA-EFBC-424D-AE81-E1E2BE72A512}" type="presParOf" srcId="{63CD339F-8B10-4736-A28E-D12E77563E02}" destId="{89A8FA5F-6919-4AE0-9977-6B6AB793BE18}" srcOrd="0" destOrd="0" presId="urn:microsoft.com/office/officeart/2005/8/layout/pyramid2"/>
    <dgm:cxn modelId="{5C25EB03-77FE-4189-A1A5-C44F27C0CA38}" type="presParOf" srcId="{63CD339F-8B10-4736-A28E-D12E77563E02}" destId="{E58EB50F-992A-41FD-A3C8-49B35A08F023}" srcOrd="1" destOrd="0" presId="urn:microsoft.com/office/officeart/2005/8/layout/pyramid2"/>
    <dgm:cxn modelId="{9CF2E996-F0EC-48B8-8D88-208C9C48A8F8}" type="presParOf" srcId="{E58EB50F-992A-41FD-A3C8-49B35A08F023}" destId="{1961CE7E-7BB4-4107-90B6-780AD69B0E48}" srcOrd="0" destOrd="0" presId="urn:microsoft.com/office/officeart/2005/8/layout/pyramid2"/>
    <dgm:cxn modelId="{6A139AAB-1EE0-4E8C-ADD2-D3AF486F2866}" type="presParOf" srcId="{E58EB50F-992A-41FD-A3C8-49B35A08F023}" destId="{942AAC85-138B-494C-99DA-13C6C05A62A8}" srcOrd="1" destOrd="0" presId="urn:microsoft.com/office/officeart/2005/8/layout/pyramid2"/>
    <dgm:cxn modelId="{6B2FD486-1906-48E1-B008-82B96AB232FD}" type="presParOf" srcId="{E58EB50F-992A-41FD-A3C8-49B35A08F023}" destId="{465A3305-31F9-4981-9F79-B3ADD1C281B1}" srcOrd="2" destOrd="0" presId="urn:microsoft.com/office/officeart/2005/8/layout/pyramid2"/>
    <dgm:cxn modelId="{EDD9F0FF-D139-45A4-B099-F5EB3E6CD794}" type="presParOf" srcId="{E58EB50F-992A-41FD-A3C8-49B35A08F023}" destId="{CF65BA80-0B0C-45F1-BE2C-4EF4BB4F5E9B}" srcOrd="3" destOrd="0" presId="urn:microsoft.com/office/officeart/2005/8/layout/pyramid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B7AF8C4-BEEE-4C64-AF56-5C129E788C13}" type="doc">
      <dgm:prSet loTypeId="urn:microsoft.com/office/officeart/2005/8/layout/vList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5F06AD4-DAB9-4488-883C-E9F27EF86F0A}" type="pres">
      <dgm:prSet presAssocID="{BB7AF8C4-BEEE-4C64-AF56-5C129E788C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550B7A8-E503-4612-8347-FCC3BE52DBFF}" type="presOf" srcId="{BB7AF8C4-BEEE-4C64-AF56-5C129E788C13}" destId="{55F06AD4-DAB9-4488-883C-E9F27EF86F0A}" srcOrd="0" destOrd="0" presId="urn:microsoft.com/office/officeart/2005/8/layout/vList2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76B3E9-D73A-4497-B92C-5148EBA23454}">
      <dsp:nvSpPr>
        <dsp:cNvPr id="0" name=""/>
        <dsp:cNvSpPr/>
      </dsp:nvSpPr>
      <dsp:spPr>
        <a:xfrm>
          <a:off x="0" y="206347"/>
          <a:ext cx="2567303" cy="25082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/>
            <a:t>Бюджет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/>
            <a:t>гп</a:t>
          </a:r>
          <a:r>
            <a:rPr lang="ru-RU" sz="1400" b="0" kern="1200" dirty="0" smtClean="0"/>
            <a:t>. </a:t>
          </a:r>
          <a:r>
            <a:rPr lang="ru-RU" sz="1400" b="0" kern="1200" dirty="0" err="1" smtClean="0"/>
            <a:t>Талинка</a:t>
          </a:r>
          <a:r>
            <a:rPr lang="ru-RU" sz="1400" b="0" kern="1200" dirty="0" smtClean="0"/>
            <a:t> в 2014 г.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составил ______,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 сравнению с 2013 г.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был увеличен на ____.  </a:t>
          </a:r>
          <a:endParaRPr lang="ru-RU" sz="1400" kern="1200" dirty="0"/>
        </a:p>
      </dsp:txBody>
      <dsp:txXfrm>
        <a:off x="0" y="206347"/>
        <a:ext cx="2567303" cy="2508296"/>
      </dsp:txXfrm>
    </dsp:sp>
    <dsp:sp modelId="{516A142A-9007-4896-B5FD-3D11E3499B3B}">
      <dsp:nvSpPr>
        <dsp:cNvPr id="0" name=""/>
        <dsp:cNvSpPr/>
      </dsp:nvSpPr>
      <dsp:spPr>
        <a:xfrm>
          <a:off x="2824033" y="206347"/>
          <a:ext cx="2567303" cy="250829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u="sng" kern="1200" dirty="0" smtClean="0"/>
            <a:t>Доходы бюджета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0" kern="1200" dirty="0" err="1" smtClean="0"/>
            <a:t>гп</a:t>
          </a:r>
          <a:r>
            <a:rPr lang="ru-RU" sz="1400" b="0" kern="1200" dirty="0" smtClean="0"/>
            <a:t>. </a:t>
          </a:r>
          <a:r>
            <a:rPr lang="ru-RU" sz="1400" b="0" kern="1200" dirty="0" err="1" smtClean="0"/>
            <a:t>Талинка</a:t>
          </a:r>
          <a:r>
            <a:rPr lang="ru-RU" sz="1400" b="0" kern="1200" dirty="0" smtClean="0"/>
            <a:t> в 2014 г. составили ____.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Бюджет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err="1" smtClean="0"/>
            <a:t>гп</a:t>
          </a:r>
          <a:r>
            <a:rPr lang="ru-RU" sz="1400" b="1" kern="1200" dirty="0" smtClean="0"/>
            <a:t>. </a:t>
          </a:r>
          <a:r>
            <a:rPr lang="ru-RU" sz="1400" b="1" kern="1200" dirty="0" err="1" smtClean="0"/>
            <a:t>Талинка</a:t>
          </a:r>
          <a:r>
            <a:rPr lang="ru-RU" sz="1400" b="1" kern="1200" dirty="0" smtClean="0"/>
            <a:t> в 2014 г. </a:t>
          </a:r>
          <a:r>
            <a:rPr lang="ru-RU" sz="1400" kern="1200" dirty="0" smtClean="0"/>
            <a:t>составил ______,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kern="1200" dirty="0" smtClean="0"/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824033" y="206347"/>
        <a:ext cx="2567303" cy="2508296"/>
      </dsp:txXfrm>
    </dsp:sp>
    <dsp:sp modelId="{1D392E69-F0CE-4AD5-B166-AFB885030324}">
      <dsp:nvSpPr>
        <dsp:cNvPr id="0" name=""/>
        <dsp:cNvSpPr/>
      </dsp:nvSpPr>
      <dsp:spPr>
        <a:xfrm>
          <a:off x="5648066" y="206347"/>
          <a:ext cx="2567303" cy="250829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u="sng" kern="1200" dirty="0" smtClean="0"/>
            <a:t>Расходы составили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u="sng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u="sng" kern="1200" dirty="0" smtClean="0"/>
            <a:t> </a:t>
          </a:r>
          <a:r>
            <a:rPr lang="ru-RU" sz="1400" b="1" kern="1200" dirty="0" smtClean="0"/>
            <a:t>_________.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48066" y="206347"/>
        <a:ext cx="2567303" cy="25082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D262B3-4807-478E-8D54-7B15BF77408F}">
      <dsp:nvSpPr>
        <dsp:cNvPr id="0" name=""/>
        <dsp:cNvSpPr/>
      </dsp:nvSpPr>
      <dsp:spPr>
        <a:xfrm>
          <a:off x="3929090" y="1362775"/>
          <a:ext cx="1985244" cy="5660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026"/>
              </a:lnTo>
              <a:lnTo>
                <a:pt x="1985244" y="283026"/>
              </a:lnTo>
              <a:lnTo>
                <a:pt x="1985244" y="56605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DD0DB2-AC3B-4F3F-9A3B-A82035759236}">
      <dsp:nvSpPr>
        <dsp:cNvPr id="0" name=""/>
        <dsp:cNvSpPr/>
      </dsp:nvSpPr>
      <dsp:spPr>
        <a:xfrm>
          <a:off x="1732262" y="1362775"/>
          <a:ext cx="2196827" cy="566053"/>
        </a:xfrm>
        <a:custGeom>
          <a:avLst/>
          <a:gdLst/>
          <a:ahLst/>
          <a:cxnLst/>
          <a:rect l="0" t="0" r="0" b="0"/>
          <a:pathLst>
            <a:path>
              <a:moveTo>
                <a:pt x="2196827" y="0"/>
              </a:moveTo>
              <a:lnTo>
                <a:pt x="2196827" y="283026"/>
              </a:lnTo>
              <a:lnTo>
                <a:pt x="0" y="283026"/>
              </a:lnTo>
              <a:lnTo>
                <a:pt x="0" y="56605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E7773E-BCD0-41D8-AD37-6F1BC067B4C1}">
      <dsp:nvSpPr>
        <dsp:cNvPr id="0" name=""/>
        <dsp:cNvSpPr/>
      </dsp:nvSpPr>
      <dsp:spPr>
        <a:xfrm>
          <a:off x="5812" y="15029"/>
          <a:ext cx="7846555" cy="134774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 рамках окружной программы «Содействие развитию жилищного строительства на 2011-2013 годы и период до 2015 года»</a:t>
          </a:r>
          <a:endParaRPr lang="ru-RU" sz="1800" kern="1200" dirty="0"/>
        </a:p>
      </dsp:txBody>
      <dsp:txXfrm>
        <a:off x="5812" y="15029"/>
        <a:ext cx="7846555" cy="1347746"/>
      </dsp:txXfrm>
    </dsp:sp>
    <dsp:sp modelId="{D1B14AED-444A-41D3-BAC6-DB76EB8CECDE}">
      <dsp:nvSpPr>
        <dsp:cNvPr id="0" name=""/>
        <dsp:cNvSpPr/>
      </dsp:nvSpPr>
      <dsp:spPr>
        <a:xfrm>
          <a:off x="30044" y="1928829"/>
          <a:ext cx="3404435" cy="16335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ведется  строительство   45-квартирного  жилого дома по ул. Молодежная, 20 (подрядчик ООО  «ЮграТехСервис»- генеральный директор Гусев), сдача объекта- июль 2015 года. </a:t>
          </a:r>
          <a:endParaRPr lang="ru-RU" sz="1400" kern="1200" dirty="0"/>
        </a:p>
      </dsp:txBody>
      <dsp:txXfrm>
        <a:off x="30044" y="1928829"/>
        <a:ext cx="3404435" cy="1633509"/>
      </dsp:txXfrm>
    </dsp:sp>
    <dsp:sp modelId="{0B5CE6E2-C812-4238-8550-8186C332D729}">
      <dsp:nvSpPr>
        <dsp:cNvPr id="0" name=""/>
        <dsp:cNvSpPr/>
      </dsp:nvSpPr>
      <dsp:spPr>
        <a:xfrm>
          <a:off x="4000534" y="1928829"/>
          <a:ext cx="3827601" cy="165977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заканчивается проектирование двух  многоквартирных жилых дома во 2 микрорайоне, под которые уже выделены земельные участки и определен подрядчик ( ООО «ВегаЮграСтрой»</a:t>
          </a:r>
          <a:r>
            <a:rPr lang="ru-RU" sz="1400" kern="1200" smtClean="0"/>
            <a:t> </a:t>
          </a:r>
          <a:r>
            <a:rPr lang="ru-RU" sz="1400" b="1" kern="1200" smtClean="0"/>
            <a:t>).</a:t>
          </a:r>
          <a:endParaRPr lang="ru-RU" sz="1400" kern="1200" dirty="0"/>
        </a:p>
      </dsp:txBody>
      <dsp:txXfrm>
        <a:off x="4000534" y="1928829"/>
        <a:ext cx="3827601" cy="165977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5D82BC-B323-478F-95CA-CBDDA77EF5C9}">
      <dsp:nvSpPr>
        <dsp:cNvPr id="0" name=""/>
        <dsp:cNvSpPr/>
      </dsp:nvSpPr>
      <dsp:spPr>
        <a:xfrm>
          <a:off x="0" y="0"/>
          <a:ext cx="6096000" cy="1072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54076" rIns="47311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Адрес земельного участка</a:t>
          </a:r>
          <a:r>
            <a:rPr lang="ru-RU" sz="1400" kern="1200" dirty="0" smtClean="0"/>
            <a:t>: </a:t>
          </a:r>
          <a:r>
            <a:rPr lang="ru-RU" sz="1400" kern="1200" dirty="0" err="1" smtClean="0"/>
            <a:t>пгт.Талинка</a:t>
          </a:r>
          <a:r>
            <a:rPr lang="ru-RU" sz="1400" kern="1200" dirty="0" smtClean="0"/>
            <a:t>,  1 микрорайон, дома №№ 53, 54, 16а, 16б.</a:t>
          </a:r>
          <a:endParaRPr lang="ru-RU" sz="1400" kern="1200" dirty="0"/>
        </a:p>
      </dsp:txBody>
      <dsp:txXfrm>
        <a:off x="0" y="0"/>
        <a:ext cx="6096000" cy="1072825"/>
      </dsp:txXfrm>
    </dsp:sp>
    <dsp:sp modelId="{3B9C81D0-06E5-4FCC-B693-4A8D0C9583CD}">
      <dsp:nvSpPr>
        <dsp:cNvPr id="0" name=""/>
        <dsp:cNvSpPr/>
      </dsp:nvSpPr>
      <dsp:spPr>
        <a:xfrm>
          <a:off x="0" y="0"/>
          <a:ext cx="4267200" cy="4401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ООО «Сибирское кольцо»</a:t>
          </a: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0" y="0"/>
        <a:ext cx="4267200" cy="440149"/>
      </dsp:txXfrm>
    </dsp:sp>
    <dsp:sp modelId="{ACE1AF99-EA93-4D70-AF87-0F698623A938}">
      <dsp:nvSpPr>
        <dsp:cNvPr id="0" name=""/>
        <dsp:cNvSpPr/>
      </dsp:nvSpPr>
      <dsp:spPr>
        <a:xfrm>
          <a:off x="0" y="1270268"/>
          <a:ext cx="6096000" cy="10894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54076" rIns="47311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Адрес земельного участка</a:t>
          </a:r>
          <a:r>
            <a:rPr lang="ru-RU" sz="1400" kern="1200" dirty="0" smtClean="0"/>
            <a:t>: </a:t>
          </a:r>
          <a:r>
            <a:rPr lang="ru-RU" sz="1400" kern="1200" dirty="0" err="1" smtClean="0"/>
            <a:t>пгт.Талинка</a:t>
          </a:r>
          <a:r>
            <a:rPr lang="ru-RU" sz="1400" kern="1200" dirty="0" smtClean="0"/>
            <a:t>,  2 микрорайон, дома №№ 21,22.</a:t>
          </a:r>
          <a:endParaRPr lang="ru-RU" sz="1400" kern="1200" dirty="0"/>
        </a:p>
      </dsp:txBody>
      <dsp:txXfrm>
        <a:off x="0" y="1270268"/>
        <a:ext cx="6096000" cy="1089449"/>
      </dsp:txXfrm>
    </dsp:sp>
    <dsp:sp modelId="{CD9CDE68-C3A8-4383-B674-398B8A9648D5}">
      <dsp:nvSpPr>
        <dsp:cNvPr id="0" name=""/>
        <dsp:cNvSpPr/>
      </dsp:nvSpPr>
      <dsp:spPr>
        <a:xfrm>
          <a:off x="0" y="993583"/>
          <a:ext cx="4267200" cy="39565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ООО «</a:t>
          </a:r>
          <a:r>
            <a:rPr lang="ru-RU" sz="1400" b="1" kern="1200" dirty="0" err="1" smtClean="0"/>
            <a:t>ВегаЮграСтрой</a:t>
          </a:r>
          <a:r>
            <a:rPr lang="ru-RU" sz="1400" b="1" kern="1200" dirty="0" smtClean="0"/>
            <a:t>»</a:t>
          </a:r>
          <a:endParaRPr lang="ru-RU" sz="1400" kern="1200" dirty="0" smtClean="0"/>
        </a:p>
      </dsp:txBody>
      <dsp:txXfrm>
        <a:off x="0" y="993583"/>
        <a:ext cx="4267200" cy="395654"/>
      </dsp:txXfrm>
    </dsp:sp>
    <dsp:sp modelId="{A9790C17-2D09-4D24-B143-2AC9BA206266}">
      <dsp:nvSpPr>
        <dsp:cNvPr id="0" name=""/>
        <dsp:cNvSpPr/>
      </dsp:nvSpPr>
      <dsp:spPr>
        <a:xfrm>
          <a:off x="0" y="2031142"/>
          <a:ext cx="6096000" cy="16663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54076" rIns="47311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Адрес земельного участка</a:t>
          </a:r>
          <a:r>
            <a:rPr lang="ru-RU" sz="1400" kern="1200" dirty="0" smtClean="0"/>
            <a:t>: </a:t>
          </a:r>
          <a:r>
            <a:rPr lang="ru-RU" sz="1400" kern="1200" dirty="0" err="1" smtClean="0"/>
            <a:t>пгт.Талинка</a:t>
          </a:r>
          <a:r>
            <a:rPr lang="ru-RU" sz="1400" kern="1200" dirty="0" smtClean="0"/>
            <a:t>,  2 микрорайон, дом № 4</a:t>
          </a:r>
          <a:endParaRPr lang="ru-RU" sz="1400" kern="1200" dirty="0"/>
        </a:p>
      </dsp:txBody>
      <dsp:txXfrm>
        <a:off x="0" y="2031142"/>
        <a:ext cx="6096000" cy="1666395"/>
      </dsp:txXfrm>
    </dsp:sp>
    <dsp:sp modelId="{877BB5BD-4CDF-49DC-88E2-8BF1FA9ABC22}">
      <dsp:nvSpPr>
        <dsp:cNvPr id="0" name=""/>
        <dsp:cNvSpPr/>
      </dsp:nvSpPr>
      <dsp:spPr>
        <a:xfrm>
          <a:off x="0" y="2143135"/>
          <a:ext cx="4267200" cy="36450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ЗАО «ЯМАЛГАЗСПЕЦСТРОЙ»</a:t>
          </a:r>
          <a:endParaRPr lang="ru-RU" sz="1400" kern="1200" dirty="0" smtClean="0"/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0" y="2143135"/>
        <a:ext cx="4267200" cy="364501"/>
      </dsp:txXfrm>
    </dsp:sp>
    <dsp:sp modelId="{A7CCEBA5-EE2E-40E5-A485-24B09B669418}">
      <dsp:nvSpPr>
        <dsp:cNvPr id="0" name=""/>
        <dsp:cNvSpPr/>
      </dsp:nvSpPr>
      <dsp:spPr>
        <a:xfrm>
          <a:off x="0" y="3143268"/>
          <a:ext cx="6096000" cy="9696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54076" rIns="473117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Адрес земельного участка</a:t>
          </a:r>
          <a:r>
            <a:rPr lang="ru-RU" sz="1400" kern="1200" dirty="0" smtClean="0"/>
            <a:t>: </a:t>
          </a:r>
          <a:r>
            <a:rPr lang="ru-RU" sz="1400" kern="1200" dirty="0" err="1" smtClean="0"/>
            <a:t>пгт.Талинка</a:t>
          </a:r>
          <a:r>
            <a:rPr lang="ru-RU" sz="1400" kern="1200" dirty="0" smtClean="0"/>
            <a:t>,  1 </a:t>
          </a:r>
          <a:r>
            <a:rPr lang="ru-RU" sz="1400" kern="1200" dirty="0" err="1" smtClean="0"/>
            <a:t>мкр</a:t>
          </a:r>
          <a:r>
            <a:rPr lang="ru-RU" sz="1400" kern="1200" dirty="0" smtClean="0"/>
            <a:t>., в районе домов ОАО «</a:t>
          </a:r>
          <a:r>
            <a:rPr lang="ru-RU" sz="1400" kern="1200" dirty="0" err="1" smtClean="0"/>
            <a:t>РН-Няганьнефтегаз</a:t>
          </a:r>
          <a:r>
            <a:rPr lang="ru-RU" sz="1400" kern="1200" dirty="0" smtClean="0"/>
            <a:t>».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0" y="3143268"/>
        <a:ext cx="6096000" cy="969611"/>
      </dsp:txXfrm>
    </dsp:sp>
    <dsp:sp modelId="{D872908A-09BB-4956-9D65-5945FE8FB8D6}">
      <dsp:nvSpPr>
        <dsp:cNvPr id="0" name=""/>
        <dsp:cNvSpPr/>
      </dsp:nvSpPr>
      <dsp:spPr>
        <a:xfrm>
          <a:off x="0" y="3071842"/>
          <a:ext cx="4267200" cy="36068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ООО   «Реал»  </a:t>
          </a:r>
          <a:endParaRPr lang="ru-RU" sz="1400" kern="1200" dirty="0"/>
        </a:p>
      </dsp:txBody>
      <dsp:txXfrm>
        <a:off x="0" y="3071842"/>
        <a:ext cx="4267200" cy="36068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093B98-6D38-4A1F-A921-823919C579BE}">
      <dsp:nvSpPr>
        <dsp:cNvPr id="0" name=""/>
        <dsp:cNvSpPr/>
      </dsp:nvSpPr>
      <dsp:spPr>
        <a:xfrm>
          <a:off x="0" y="0"/>
          <a:ext cx="6096000" cy="44731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/>
            <a:t>«Комплекс школа – детский сад» на 275 учащихся/ 240 мест</a:t>
          </a:r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0" y="0"/>
        <a:ext cx="6096000" cy="447314"/>
      </dsp:txXfrm>
    </dsp:sp>
    <dsp:sp modelId="{CBD0C5E6-9484-4DA0-B991-7D451758BD84}">
      <dsp:nvSpPr>
        <dsp:cNvPr id="0" name=""/>
        <dsp:cNvSpPr/>
      </dsp:nvSpPr>
      <dsp:spPr>
        <a:xfrm>
          <a:off x="0" y="458280"/>
          <a:ext cx="6096000" cy="74520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подрядчик - </a:t>
          </a:r>
          <a:r>
            <a:rPr lang="ru-RU" sz="1400" b="1" kern="1200" dirty="0" smtClean="0"/>
            <a:t>ООО   «</a:t>
          </a:r>
          <a:r>
            <a:rPr lang="ru-RU" sz="1400" b="1" kern="1200" dirty="0" err="1" smtClean="0"/>
            <a:t>ГидроТехМаш</a:t>
          </a:r>
          <a:r>
            <a:rPr lang="ru-RU" sz="1400" b="1" kern="1200" dirty="0" smtClean="0"/>
            <a:t>» -генеральный директор </a:t>
          </a:r>
          <a:r>
            <a:rPr lang="ru-RU" sz="1400" b="1" kern="1200" dirty="0" err="1" smtClean="0"/>
            <a:t>Абубакаров</a:t>
          </a:r>
          <a:r>
            <a:rPr lang="ru-RU" sz="1400" b="1" kern="1200" dirty="0" smtClean="0"/>
            <a:t> </a:t>
          </a:r>
          <a:r>
            <a:rPr lang="ru-RU" sz="1400" b="1" kern="1200" dirty="0" err="1" smtClean="0"/>
            <a:t>Рамзан</a:t>
          </a:r>
          <a:r>
            <a:rPr lang="ru-RU" sz="1400" b="1" kern="1200" dirty="0" smtClean="0"/>
            <a:t> </a:t>
          </a:r>
          <a:r>
            <a:rPr lang="ru-RU" sz="1400" b="1" kern="1200" dirty="0" err="1" smtClean="0"/>
            <a:t>Ибрагимович</a:t>
          </a:r>
          <a:r>
            <a:rPr lang="ru-RU" sz="1400" b="1" kern="1200" dirty="0" smtClean="0"/>
            <a:t>.</a:t>
          </a:r>
          <a:endParaRPr lang="ru-RU" sz="1400" kern="1200" dirty="0"/>
        </a:p>
      </dsp:txBody>
      <dsp:txXfrm>
        <a:off x="0" y="458280"/>
        <a:ext cx="6096000" cy="7452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244385-37C1-46F5-BE13-7A3A6292E05F}">
      <dsp:nvSpPr>
        <dsp:cNvPr id="0" name=""/>
        <dsp:cNvSpPr/>
      </dsp:nvSpPr>
      <dsp:spPr>
        <a:xfrm rot="16200000">
          <a:off x="392909" y="-568151"/>
          <a:ext cx="2607486" cy="3393305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-Трансформаторная подстанция 2 КПТГ 6/0,4 кВ</a:t>
          </a:r>
          <a:endParaRPr lang="ru-RU" sz="1800" b="1" kern="1200" dirty="0"/>
        </a:p>
      </dsp:txBody>
      <dsp:txXfrm rot="16200000">
        <a:off x="718844" y="-894087"/>
        <a:ext cx="1955615" cy="3393305"/>
      </dsp:txXfrm>
    </dsp:sp>
    <dsp:sp modelId="{13983B89-87EA-42AF-AEB8-D7EA48209EA4}">
      <dsp:nvSpPr>
        <dsp:cNvPr id="0" name=""/>
        <dsp:cNvSpPr/>
      </dsp:nvSpPr>
      <dsp:spPr>
        <a:xfrm>
          <a:off x="3393305" y="-175242"/>
          <a:ext cx="3393305" cy="2607486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- Канализационная насосная станция КНС-110</a:t>
          </a:r>
          <a:endParaRPr lang="ru-RU" sz="1800" b="1" kern="1200" dirty="0"/>
        </a:p>
      </dsp:txBody>
      <dsp:txXfrm>
        <a:off x="3393305" y="-175242"/>
        <a:ext cx="3393305" cy="1955615"/>
      </dsp:txXfrm>
    </dsp:sp>
    <dsp:sp modelId="{3824DA63-8F67-49A3-AF4B-DEFC696F1DFF}">
      <dsp:nvSpPr>
        <dsp:cNvPr id="0" name=""/>
        <dsp:cNvSpPr/>
      </dsp:nvSpPr>
      <dsp:spPr>
        <a:xfrm rot="10800000">
          <a:off x="0" y="2101849"/>
          <a:ext cx="3393305" cy="3268276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-Наружные сети электроснабжения, водоснабжения, теплоснабжения, самотечной и напорной канализации, электроосвещение ЦТП. Управление </a:t>
          </a:r>
          <a:r>
            <a:rPr lang="ru-RU" sz="1400" b="1" kern="1200" dirty="0" err="1" smtClean="0"/>
            <a:t>жилищно-коомунального</a:t>
          </a:r>
          <a:r>
            <a:rPr lang="ru-RU" sz="1400" b="1" kern="1200" dirty="0" smtClean="0"/>
            <a:t> хозяйства и строительства администрации Октябрьского района ведет работу по оформлению документов и передаче объекта городскому поселению в собственность.</a:t>
          </a:r>
          <a:endParaRPr lang="ru-RU" sz="1400" b="1" kern="1200" dirty="0"/>
        </a:p>
      </dsp:txBody>
      <dsp:txXfrm rot="10800000">
        <a:off x="0" y="2918918"/>
        <a:ext cx="3393305" cy="2451207"/>
      </dsp:txXfrm>
    </dsp:sp>
    <dsp:sp modelId="{AE006FCD-4A7B-45FB-AAE2-C125C4AE1A93}">
      <dsp:nvSpPr>
        <dsp:cNvPr id="0" name=""/>
        <dsp:cNvSpPr/>
      </dsp:nvSpPr>
      <dsp:spPr>
        <a:xfrm rot="5400000">
          <a:off x="3435728" y="2039335"/>
          <a:ext cx="3308457" cy="3393305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-Введена в эксплуатацию башня сотовой радиотелефонной связи «Мотив» (ООО «Екатеринбург-2000»)</a:t>
          </a:r>
          <a:endParaRPr lang="ru-RU" sz="1800" b="1" kern="1200" dirty="0"/>
        </a:p>
      </dsp:txBody>
      <dsp:txXfrm rot="5400000">
        <a:off x="3849285" y="2452892"/>
        <a:ext cx="2481343" cy="3393305"/>
      </dsp:txXfrm>
    </dsp:sp>
    <dsp:sp modelId="{36BEBB41-3F4D-4BC2-8AC9-718881EFEEE4}">
      <dsp:nvSpPr>
        <dsp:cNvPr id="0" name=""/>
        <dsp:cNvSpPr/>
      </dsp:nvSpPr>
      <dsp:spPr>
        <a:xfrm>
          <a:off x="1973400" y="1419450"/>
          <a:ext cx="2741512" cy="1580945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Введены в эксплуатацию инженерные сети 2-го микрорайона:</a:t>
          </a:r>
          <a:endParaRPr lang="ru-RU" sz="1800" kern="1200" dirty="0"/>
        </a:p>
      </dsp:txBody>
      <dsp:txXfrm>
        <a:off x="1973400" y="1419450"/>
        <a:ext cx="2741512" cy="158094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42E4F8-A8E4-463E-8335-B2D32B38B4CB}">
      <dsp:nvSpPr>
        <dsp:cNvPr id="0" name=""/>
        <dsp:cNvSpPr/>
      </dsp:nvSpPr>
      <dsp:spPr>
        <a:xfrm>
          <a:off x="0" y="142986"/>
          <a:ext cx="8572560" cy="3989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/>
            <a:t>За   период 2014 года выполнен  капитальный ремонт следующих объектов:</a:t>
          </a:r>
          <a:endParaRPr lang="ru-RU" sz="16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142986"/>
        <a:ext cx="8572560" cy="398951"/>
      </dsp:txXfrm>
    </dsp:sp>
    <dsp:sp modelId="{EDD33EBC-7817-40D9-A506-BB44C79E6A82}">
      <dsp:nvSpPr>
        <dsp:cNvPr id="0" name=""/>
        <dsp:cNvSpPr/>
      </dsp:nvSpPr>
      <dsp:spPr>
        <a:xfrm>
          <a:off x="0" y="403337"/>
          <a:ext cx="8572560" cy="516443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179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- </a:t>
          </a:r>
          <a:r>
            <a:rPr lang="ru-RU" sz="1400" kern="1200" dirty="0" smtClean="0"/>
            <a:t>капитальный ремонт крыши, чердачного перекрытия, вентиляции по жилым домам № 17, 43, 52 Центрального микрорайона на общую сумму: </a:t>
          </a:r>
          <a:r>
            <a:rPr lang="ru-RU" sz="1400" b="1" kern="1200" dirty="0" smtClean="0"/>
            <a:t>1 532 522,94</a:t>
          </a:r>
          <a:r>
            <a:rPr lang="ru-RU" sz="1400" kern="1200" dirty="0" smtClean="0"/>
            <a:t> рубля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 капитальный ремонт участка сетей холодного водоснабжения от ВОС до насосной станции на сумму- </a:t>
          </a:r>
          <a:r>
            <a:rPr lang="ru-RU" sz="1400" b="1" kern="1200" dirty="0" smtClean="0"/>
            <a:t>2298143,98</a:t>
          </a:r>
          <a:r>
            <a:rPr lang="ru-RU" sz="1400" kern="1200" dirty="0" smtClean="0"/>
            <a:t> руб.,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  капитальный ремонт водогрейного котла </a:t>
          </a:r>
          <a:r>
            <a:rPr lang="ru-RU" sz="1400" kern="1200" dirty="0" err="1" smtClean="0"/>
            <a:t>Витермо</a:t>
          </a:r>
          <a:r>
            <a:rPr lang="ru-RU" sz="1400" kern="1200" dirty="0" smtClean="0"/>
            <a:t> № 3 в котельной № 1 на сумму – </a:t>
          </a:r>
          <a:r>
            <a:rPr lang="ru-RU" sz="1400" b="1" kern="1200" dirty="0" smtClean="0"/>
            <a:t>704315,14</a:t>
          </a:r>
          <a:r>
            <a:rPr lang="ru-RU" sz="1400" kern="1200" dirty="0" smtClean="0"/>
            <a:t> руб.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-выполнение работ по ремонту системы отопления, выполнение общестроительных и электромонтажных работ в местах общего пользования жилого дома № 3 Центрального микрорайона на сумму- </a:t>
          </a:r>
          <a:r>
            <a:rPr lang="ru-RU" sz="1400" b="1" kern="1200" dirty="0" smtClean="0"/>
            <a:t>335 987</a:t>
          </a:r>
          <a:r>
            <a:rPr lang="ru-RU" sz="1400" kern="1200" dirty="0" smtClean="0"/>
            <a:t> рублей.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капитальный ремонт  внутри подъездного электрооборудования в домах муниципального жилищного фонда дома № 4 Центральный микрорайон, </a:t>
          </a:r>
          <a:r>
            <a:rPr lang="ru-RU" sz="1400" kern="1200" dirty="0" err="1" smtClean="0"/>
            <a:t>п.г.т.Талинка</a:t>
          </a:r>
          <a:r>
            <a:rPr lang="ru-RU" sz="1400" kern="1200" dirty="0" smtClean="0"/>
            <a:t> на сумму- </a:t>
          </a:r>
          <a:r>
            <a:rPr lang="ru-RU" sz="1400" b="1" kern="1200" dirty="0" smtClean="0"/>
            <a:t>391 000,67</a:t>
          </a:r>
          <a:r>
            <a:rPr lang="ru-RU" sz="1400" kern="1200" dirty="0" smtClean="0"/>
            <a:t> рублей.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капитальный ремонт участка трубопровода  холодного водоснабжения от котельной № 1 до котельной № 2 на сумму- </a:t>
          </a:r>
          <a:r>
            <a:rPr lang="ru-RU" sz="1400" b="1" kern="1200" dirty="0" smtClean="0"/>
            <a:t>791 578,98</a:t>
          </a:r>
          <a:r>
            <a:rPr lang="ru-RU" sz="1400" kern="1200" dirty="0" smtClean="0"/>
            <a:t> руб.,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выполнение работ по капитальному ремонту основания каркаса под установку фильтров холодного водоснабжения на котельной № 2 на сумму- </a:t>
          </a:r>
          <a:r>
            <a:rPr lang="ru-RU" sz="1400" b="1" kern="1200" dirty="0" smtClean="0"/>
            <a:t>1 162 101</a:t>
          </a:r>
          <a:r>
            <a:rPr lang="ru-RU" sz="1400" kern="1200" dirty="0" smtClean="0"/>
            <a:t> рублей.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-выполнение работ по устройству подъездных путей для ремонта и обслуживания надземного газопровода  на сумму- </a:t>
          </a:r>
          <a:r>
            <a:rPr lang="ru-RU" sz="1400" b="1" kern="1200" dirty="0" smtClean="0"/>
            <a:t>378 043,84</a:t>
          </a:r>
          <a:r>
            <a:rPr lang="ru-RU" sz="1400" kern="1200" dirty="0" smtClean="0"/>
            <a:t> рублей.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- капитальный ремонт дорог ул. </a:t>
          </a:r>
          <a:r>
            <a:rPr lang="ru-RU" sz="1400" kern="1200" dirty="0" err="1" smtClean="0"/>
            <a:t>Первостроителей</a:t>
          </a:r>
          <a:r>
            <a:rPr lang="ru-RU" sz="1400" kern="1200" dirty="0" smtClean="0"/>
            <a:t> </a:t>
          </a:r>
          <a:r>
            <a:rPr lang="ru-RU" sz="1400" b="1" kern="1200" dirty="0" smtClean="0"/>
            <a:t>(от СТО в сторону АЗС ООО «</a:t>
          </a:r>
          <a:r>
            <a:rPr lang="ru-RU" sz="1400" b="1" kern="1200" dirty="0" err="1" smtClean="0"/>
            <a:t>Элиа</a:t>
          </a:r>
          <a:r>
            <a:rPr lang="ru-RU" sz="1400" b="1" kern="1200" dirty="0" smtClean="0"/>
            <a:t>»)</a:t>
          </a:r>
          <a:r>
            <a:rPr lang="ru-RU" sz="1400" kern="1200" dirty="0" smtClean="0"/>
            <a:t> на сумму- </a:t>
          </a:r>
          <a:r>
            <a:rPr lang="ru-RU" sz="1400" b="1" kern="1200" dirty="0" smtClean="0"/>
            <a:t>1 804 432,21</a:t>
          </a:r>
          <a:r>
            <a:rPr lang="ru-RU" sz="1400" kern="1200" dirty="0" smtClean="0"/>
            <a:t> рублей.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- выполнены работы по разработке  схемы   водоснабжения и водоотведения   муниципального образования городского поселения </a:t>
          </a:r>
          <a:r>
            <a:rPr lang="ru-RU" sz="1400" b="1" kern="1200" dirty="0" err="1" smtClean="0"/>
            <a:t>Талинка</a:t>
          </a:r>
          <a:r>
            <a:rPr lang="ru-RU" sz="1400" b="1" kern="1200" dirty="0" smtClean="0"/>
            <a:t> Октябрьского района Ханты-Мансийского автономного округа - </a:t>
          </a:r>
          <a:r>
            <a:rPr lang="ru-RU" sz="1400" b="1" kern="1200" dirty="0" err="1" smtClean="0"/>
            <a:t>Югры</a:t>
          </a:r>
          <a:r>
            <a:rPr lang="ru-RU" sz="1400" b="1" kern="1200" dirty="0" smtClean="0"/>
            <a:t>  на период с 2014года по 2025 год. на сумму – 549 433 рубля. </a:t>
          </a:r>
          <a:endParaRPr lang="ru-RU" sz="1400" kern="1200" dirty="0"/>
        </a:p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400" kern="1200" dirty="0"/>
        </a:p>
      </dsp:txBody>
      <dsp:txXfrm>
        <a:off x="0" y="403337"/>
        <a:ext cx="8572560" cy="51644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FCB393-6B35-4282-A57F-E8165D70D66E}">
      <dsp:nvSpPr>
        <dsp:cNvPr id="0" name=""/>
        <dsp:cNvSpPr/>
      </dsp:nvSpPr>
      <dsp:spPr>
        <a:xfrm>
          <a:off x="0" y="0"/>
          <a:ext cx="8643998" cy="87960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 преддверии празднования 70-летия победы в Великой Отечественной войне проведены ремонтные работы стилобата (основания) памятника Защитникам Отечества.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0" y="0"/>
        <a:ext cx="8643998" cy="879601"/>
      </dsp:txXfrm>
    </dsp:sp>
    <dsp:sp modelId="{76C83486-452D-4FD2-867A-F2D2C63D5857}">
      <dsp:nvSpPr>
        <dsp:cNvPr id="0" name=""/>
        <dsp:cNvSpPr/>
      </dsp:nvSpPr>
      <dsp:spPr>
        <a:xfrm>
          <a:off x="0" y="880288"/>
          <a:ext cx="8643998" cy="461975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447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.</a:t>
          </a:r>
          <a:r>
            <a:rPr lang="ru-RU" sz="1400" kern="1200" dirty="0" smtClean="0"/>
            <a:t> Благотворительный фонд адресной социальной помощи «Добро» проводит сбор средств на реконструкцию площади Защитников Отечества.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Проводятся работы по переводу земель лесного фонда в земли поселений под строительство кладбища в г.п. </a:t>
          </a:r>
          <a:r>
            <a:rPr lang="ru-RU" sz="1400" kern="1200" dirty="0" err="1" smtClean="0"/>
            <a:t>Талинка</a:t>
          </a:r>
          <a:r>
            <a:rPr lang="ru-RU" sz="1400" kern="1200" dirty="0" smtClean="0"/>
            <a:t>, ныне действующее расположено на участке, подверженном затоплению.  Выполнен расчет площади земельного участка проектируемого кладбища. Ведутся работы по подготовке акта выбора земельного участка.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kern="1200" dirty="0" smtClean="0"/>
            <a:t>Специалистами администрации ведется постоянная работа по градостроительной деятельности. К примеру, за отчетный период выдано 11 разрешений на строительство, в том числе на строительство индивидуальных жилых домов- 6 разрешений, выдано 8 градостроительных планов земельного участка,  118 справок о присвоении, подтверждении адреса, заключений о месте расположения объекта,  3 разрешения на перепланировку квартир.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Многоквартирный дом № 21 Центрального микрорайона, пострадавший от пожара,   по решению Комиссии признан аварийны и подлежащим сносу и включен в реестр аварийного жилья.</a:t>
          </a:r>
          <a:endParaRPr lang="ru-RU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400" b="1" kern="1200" dirty="0" smtClean="0"/>
            <a:t>В 2014 г., как и ежегодно, проводились </a:t>
          </a:r>
          <a:r>
            <a:rPr lang="ru-RU" sz="1400" kern="1200" dirty="0" smtClean="0"/>
            <a:t>мероприятия по подготовке объектов жилищно-коммунального хозяйства, жилищного фонда к работе в осенне-зимний период муниципального образования </a:t>
          </a:r>
          <a:r>
            <a:rPr lang="ru-RU" sz="1400" kern="1200" dirty="0" err="1" smtClean="0"/>
            <a:t>г.п.Талинка</a:t>
          </a:r>
          <a:r>
            <a:rPr lang="ru-RU" sz="1400" kern="1200" dirty="0" smtClean="0"/>
            <a:t>. Ф</a:t>
          </a:r>
          <a:r>
            <a:rPr lang="ru-RU" sz="1400" b="1" kern="1200" dirty="0" smtClean="0"/>
            <a:t>инансовые средства </a:t>
          </a:r>
          <a:r>
            <a:rPr lang="ru-RU" sz="1400" kern="1200" dirty="0" smtClean="0"/>
            <a:t>как из местного и окружного бюджетов, так и  средства предприятий: ООО «</a:t>
          </a:r>
          <a:r>
            <a:rPr lang="ru-RU" sz="1400" kern="1200" dirty="0" err="1" smtClean="0"/>
            <a:t>Талинское</a:t>
          </a:r>
          <a:r>
            <a:rPr lang="ru-RU" sz="1400" kern="1200" dirty="0" smtClean="0"/>
            <a:t> Благоустройство», ООО «МПО» </a:t>
          </a:r>
          <a:r>
            <a:rPr lang="ru-RU" sz="1400" kern="1200" dirty="0" err="1" smtClean="0"/>
            <a:t>Талинка</a:t>
          </a:r>
          <a:r>
            <a:rPr lang="ru-RU" sz="1400" kern="1200" dirty="0" smtClean="0"/>
            <a:t>»,  ООО « </a:t>
          </a:r>
          <a:r>
            <a:rPr lang="ru-RU" sz="1400" kern="1200" dirty="0" err="1" smtClean="0"/>
            <a:t>МинЭл</a:t>
          </a:r>
          <a:r>
            <a:rPr lang="ru-RU" sz="1400" kern="1200" dirty="0" smtClean="0"/>
            <a:t>».</a:t>
          </a:r>
          <a:r>
            <a:rPr lang="ru-RU" sz="1400" b="1" kern="1200" dirty="0" smtClean="0"/>
            <a:t> Всего финансовых средств</a:t>
          </a:r>
          <a:r>
            <a:rPr lang="ru-RU" sz="1400" kern="1200" dirty="0" smtClean="0"/>
            <a:t> по подготовке объектов </a:t>
          </a:r>
          <a:r>
            <a:rPr lang="ru-RU" sz="1400" kern="1200" dirty="0" err="1" smtClean="0"/>
            <a:t>жилищно</a:t>
          </a:r>
          <a:r>
            <a:rPr lang="ru-RU" sz="1400" kern="1200" dirty="0" smtClean="0"/>
            <a:t>-   коммунального хозяйства, жилищного фонда к работе в осенне-зимний период муниципального образования </a:t>
          </a:r>
          <a:r>
            <a:rPr lang="ru-RU" sz="1400" kern="1200" dirty="0" err="1" smtClean="0"/>
            <a:t>г.п.Талинка</a:t>
          </a:r>
          <a:r>
            <a:rPr lang="ru-RU" sz="1400" kern="1200" dirty="0" smtClean="0"/>
            <a:t> составляет </a:t>
          </a:r>
          <a:r>
            <a:rPr lang="ru-RU" sz="1400" b="1" kern="1200" dirty="0" smtClean="0"/>
            <a:t>34553,456 тыс. руб.</a:t>
          </a:r>
          <a:endParaRPr lang="ru-RU" sz="1400" kern="1200" dirty="0"/>
        </a:p>
      </dsp:txBody>
      <dsp:txXfrm>
        <a:off x="0" y="880288"/>
        <a:ext cx="8643998" cy="4619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86DF1-680D-4FFF-9EB1-9F326C427643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228F4-6D7F-4D4F-91C5-F957D2F77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228F4-6D7F-4D4F-91C5-F957D2F77B8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0AFF618-91B6-4976-9FC7-2C1BD0AE21DF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4B0BE1-F191-4D83-9BB2-51C189A619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Data" Target="../diagrams/data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diagramData" Target="../diagrams/data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QuickStyle" Target="../diagrams/quickStyle8.xml"/><Relationship Id="rId3" Type="http://schemas.openxmlformats.org/officeDocument/2006/relationships/diagramData" Target="../diagrams/data6.xml"/><Relationship Id="rId7" Type="http://schemas.openxmlformats.org/officeDocument/2006/relationships/diagramData" Target="../diagrams/data7.xml"/><Relationship Id="rId12" Type="http://schemas.openxmlformats.org/officeDocument/2006/relationships/diagramLayout" Target="../diagrams/layout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11" Type="http://schemas.openxmlformats.org/officeDocument/2006/relationships/diagramData" Target="../diagrams/data8.xml"/><Relationship Id="rId5" Type="http://schemas.openxmlformats.org/officeDocument/2006/relationships/diagramQuickStyle" Target="../diagrams/quickStyle6.xml"/><Relationship Id="rId10" Type="http://schemas.openxmlformats.org/officeDocument/2006/relationships/diagramColors" Target="../diagrams/colors7.xml"/><Relationship Id="rId4" Type="http://schemas.openxmlformats.org/officeDocument/2006/relationships/diagramLayout" Target="../diagrams/layout6.xml"/><Relationship Id="rId9" Type="http://schemas.openxmlformats.org/officeDocument/2006/relationships/diagramQuickStyle" Target="../diagrams/quickStyle7.xml"/><Relationship Id="rId14" Type="http://schemas.openxmlformats.org/officeDocument/2006/relationships/diagramColors" Target="../diagrams/colors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1285860"/>
            <a:ext cx="850112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Сегодня мы публично подводим итоги нашей с вами совместной работы за 2014 г. Невозможно в кратком докладе отразить всю проделанную за год работу, поэтому позволю себе коротко отразить основные направления  деятельности исполнительно – распорядительного органа муниципального образования – администрации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Талинка по решению вопросов местного значения, исполнению отдельных государственных полномочий, переданных поселению в соответствии с федеральным и окружным законодательством, соглашению о передаче полномочий с Октябрьским районом.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214282" y="500042"/>
          <a:ext cx="85725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Группа 2"/>
          <p:cNvGrpSpPr/>
          <p:nvPr/>
        </p:nvGrpSpPr>
        <p:grpSpPr>
          <a:xfrm>
            <a:off x="285720" y="1142984"/>
            <a:ext cx="8572560" cy="428628"/>
            <a:chOff x="0" y="140534"/>
            <a:chExt cx="8572560" cy="64294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140534"/>
              <a:ext cx="8572560" cy="642942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7219" y="157753"/>
              <a:ext cx="8538122" cy="6257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/>
              <a:r>
                <a:rPr lang="ru-RU" sz="1400" b="1" dirty="0" smtClean="0"/>
                <a:t>Проведены </a:t>
              </a:r>
              <a:r>
                <a:rPr lang="ru-RU" sz="1400" b="1" dirty="0"/>
                <a:t>аукционы и заключены муниципальные контракты и выполнены работы:</a:t>
              </a:r>
              <a:endParaRPr lang="ru-RU" sz="1400" dirty="0"/>
            </a:p>
          </p:txBody>
        </p:sp>
      </p:grp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714489"/>
            <a:ext cx="857256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 выполнение работ по сносу жилого строения: дома № 21 Центральный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гп.Талинка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на сумму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383 791,83 руб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  на выполнение работы по ремонту ВЛ 0,4 кВ, поврежденной в результате пожара д.№21 Центральный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гп.Талинка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 сумму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174 345 руб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на капитальный ремонт  внутри подъездного электрооборудования в домах муниципального жилищного фонда дома № 23 Центральный микрорайон, п.г.т.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сумму-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349 013,60 руб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выборочный капитальный ремонт участка трубопровода  холодного водоснабжения от котельной № 1 до котельной № 2 – на сумму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- 2 479 670,82 руб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демонтажные и монтажные работы в связи с изменением места расположения КТПН 6-0,4 кВ № 112, расположенной по адресу: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п.г.т.Талинка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4 микрорайон (около д.29)-  на сумму-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593,162 тыс. руб.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/>
              <a:t>    </a:t>
            </a:r>
            <a:r>
              <a:rPr lang="ru-RU" sz="1400" b="1" i="1" dirty="0" smtClean="0"/>
              <a:t>По </a:t>
            </a:r>
            <a:r>
              <a:rPr lang="ru-RU" sz="1400" b="1" i="1" dirty="0"/>
              <a:t>вопросу организации проведения   капитального ремонта общего имущества</a:t>
            </a:r>
            <a:r>
              <a:rPr lang="ru-RU" sz="1400" dirty="0"/>
              <a:t> в многоквартирных домах администрация городского  поселения   </a:t>
            </a:r>
            <a:r>
              <a:rPr lang="ru-RU" sz="1400" dirty="0" err="1"/>
              <a:t>Талинка</a:t>
            </a:r>
            <a:r>
              <a:rPr lang="ru-RU" sz="1400" dirty="0"/>
              <a:t> подготовила и направила в район дефектную ведомость по дому № 2 </a:t>
            </a:r>
            <a:r>
              <a:rPr lang="ru-RU" sz="1400" dirty="0" err="1"/>
              <a:t>мкр</a:t>
            </a:r>
            <a:r>
              <a:rPr lang="ru-RU" sz="1400" dirty="0"/>
              <a:t>. № 2,  ремонт которого в соответствии с краткосрочным планом реализации окружной программы капитального ремонта запланирован на 2015 год.  </a:t>
            </a:r>
          </a:p>
          <a:p>
            <a:pPr algn="just"/>
            <a:r>
              <a:rPr lang="ru-RU" sz="1400" dirty="0" smtClean="0"/>
              <a:t>    Также </a:t>
            </a:r>
            <a:r>
              <a:rPr lang="ru-RU" sz="1400" dirty="0"/>
              <a:t>ведется работа с </a:t>
            </a:r>
            <a:r>
              <a:rPr lang="ru-RU" sz="1400" dirty="0" err="1"/>
              <a:t>югорским</a:t>
            </a:r>
            <a:r>
              <a:rPr lang="ru-RU" sz="1400" dirty="0"/>
              <a:t> оператором по информационному обмену и ведению лицевых счетов с целью организации начисления взносов на капитальный ремонт общего имущества в многоквартирных домах. Собственники жилого  дома № 2 микрорайона № 3 приняли решение о формировании  специального лицевого счета для формирования  фонда капитального ремонта.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214282" y="285728"/>
          <a:ext cx="8429684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58" y="1500174"/>
            <a:ext cx="8358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i="1" dirty="0" smtClean="0"/>
              <a:t>Благотворительный фонд адресной социальной помощи «Добро» проводит сбор средств на реконструкцию площади Защитников Отечества.</a:t>
            </a:r>
            <a:endParaRPr lang="ru-RU" sz="1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071678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/>
              <a:t>Проводятся работы по переводу земель лесного фонда в земли поселений под строительство кладбища в г.п. </a:t>
            </a:r>
            <a:r>
              <a:rPr lang="ru-RU" sz="1400" dirty="0" err="1" smtClean="0"/>
              <a:t>Талинка</a:t>
            </a:r>
            <a:r>
              <a:rPr lang="ru-RU" sz="1400" dirty="0" smtClean="0"/>
              <a:t>, ныне действующее расположено на участке, подверженном затоплению.  Выполнен расчет площади земельного участка проектируемого кладбища. Ведутся работы по подготовке акта выбора земельного участка.</a:t>
            </a:r>
          </a:p>
          <a:p>
            <a:pPr lvl="0" algn="just"/>
            <a:r>
              <a:rPr lang="ru-RU" sz="1400" dirty="0" smtClean="0"/>
              <a:t>Специалистами администрации ведется постоянная работа по градостроительной деятельности. К примеру, за отчетный период выдано 11 разрешений на строительство, в том числе на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643314"/>
            <a:ext cx="85725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 smtClean="0"/>
              <a:t>строительство индивидуальных жилых домов- 6 разрешений, выдано 8 градостроительных планов земельного участка,  118 справок о присвоении, подтверждении адреса, заключений о месте расположения объекта,  3 разрешения на перепланировку квартир.</a:t>
            </a:r>
          </a:p>
          <a:p>
            <a:pPr lvl="0" algn="just"/>
            <a:r>
              <a:rPr lang="ru-RU" sz="1400" b="1" dirty="0" smtClean="0"/>
              <a:t>Многоквартирный дом № 21 Центрального микрорайона, пострадавший от пожара,   по решению Комиссии признан аварийны и подлежащим сносу и включен в реестр аварийного жилья.</a:t>
            </a:r>
            <a:endParaRPr lang="ru-RU" sz="1400" dirty="0" smtClean="0"/>
          </a:p>
          <a:p>
            <a:pPr lvl="0" algn="just"/>
            <a:r>
              <a:rPr lang="ru-RU" sz="1400" b="1" dirty="0" smtClean="0"/>
              <a:t>В 2014 г., как и ежегодно, проводились </a:t>
            </a:r>
            <a:r>
              <a:rPr lang="ru-RU" sz="1400" dirty="0" smtClean="0"/>
              <a:t>мероприятия по подготовке объектов жилищно-коммунального хозяйства, жилищного фонда к работе в осенне-зимний период муниципального образования </a:t>
            </a:r>
            <a:r>
              <a:rPr lang="ru-RU" sz="1400" dirty="0" err="1" smtClean="0"/>
              <a:t>г.п.Талинка</a:t>
            </a:r>
            <a:r>
              <a:rPr lang="ru-RU" sz="1400" dirty="0" smtClean="0"/>
              <a:t>. Ф</a:t>
            </a:r>
            <a:r>
              <a:rPr lang="ru-RU" sz="1400" b="1" dirty="0" smtClean="0"/>
              <a:t>инансовые средства </a:t>
            </a:r>
            <a:r>
              <a:rPr lang="ru-RU" sz="1400" dirty="0" smtClean="0"/>
              <a:t>как из местного и окружного бюджетов, так и  средства предприятий: ООО «</a:t>
            </a:r>
            <a:r>
              <a:rPr lang="ru-RU" sz="1400" dirty="0" err="1" smtClean="0"/>
              <a:t>Талинское</a:t>
            </a:r>
            <a:r>
              <a:rPr lang="ru-RU" sz="1400" dirty="0" smtClean="0"/>
              <a:t> Благоустройство», ООО «МПО» </a:t>
            </a:r>
            <a:r>
              <a:rPr lang="ru-RU" sz="1400" dirty="0" err="1" smtClean="0"/>
              <a:t>Талинка</a:t>
            </a:r>
            <a:r>
              <a:rPr lang="ru-RU" sz="1400" dirty="0" smtClean="0"/>
              <a:t>»,  ООО « </a:t>
            </a:r>
            <a:r>
              <a:rPr lang="ru-RU" sz="1400" dirty="0" err="1" smtClean="0"/>
              <a:t>МинЭл</a:t>
            </a:r>
            <a:r>
              <a:rPr lang="ru-RU" sz="1400" dirty="0" smtClean="0"/>
              <a:t>».</a:t>
            </a:r>
            <a:r>
              <a:rPr lang="ru-RU" sz="1400" b="1" dirty="0" smtClean="0"/>
              <a:t> Всего финансовых средств</a:t>
            </a:r>
            <a:r>
              <a:rPr lang="ru-RU" sz="1400" dirty="0" smtClean="0"/>
              <a:t> по подготовке объектов </a:t>
            </a:r>
            <a:r>
              <a:rPr lang="ru-RU" sz="1400" dirty="0" err="1" smtClean="0"/>
              <a:t>жилищно</a:t>
            </a:r>
            <a:r>
              <a:rPr lang="ru-RU" sz="1400" dirty="0" smtClean="0"/>
              <a:t>-   коммунального хозяйства, жилищного фонда к работе в осенне-зимний период муниципального образования </a:t>
            </a:r>
            <a:r>
              <a:rPr lang="ru-RU" sz="1400" dirty="0" err="1" smtClean="0"/>
              <a:t>г.п.Талинка</a:t>
            </a:r>
            <a:r>
              <a:rPr lang="ru-RU" sz="1400" dirty="0" smtClean="0"/>
              <a:t> составляет </a:t>
            </a:r>
            <a:r>
              <a:rPr lang="ru-RU" sz="1400" b="1" dirty="0" smtClean="0"/>
              <a:t>34553,456 тыс. руб.</a:t>
            </a:r>
            <a:endParaRPr lang="ru-RU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1071546"/>
            <a:ext cx="8643998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том числе на эти средства проведены исключительно важные для функционирования системы жизнеобеспечения поселения следующие работы: отремонтирован и введён в эксплуатацию резервный источник электроснабжения на водозаборе, установлены автономные противопожарные дымовые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извещатели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в    количестве 120 штук в 12 домах Центрального микрорайона. Установлена автоматическая система оповещения Пожарной Части  посёлка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филиала  Казенного Учреждения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ХМАО-Югры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Центроспас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Югория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по Октябрьскому району» в общежитии № 30 Центрального микрорайона, установлена сирена С-40 для оповещения населения при ЧС и ГО,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разработан проект «Организации дорожного движения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г.п.Талинка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2014 г. активно велись работы по очистке от мелкой поросли деревьев и кустарников территории поселения, очищено 1,5 га.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Совместными усилиями эту работу мы продолжим, так же,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 и запланированное обустройство сквера Победы.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 проведении работ по благоустройству поселения,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разрезе подготовки к летней оздоровительной кампании детей и подростков,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2014 г.   проведено работ по обслуживанию на 80000,00руб. и ремонту 61906,36 руб.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детских игровых площадок.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В текущем году в районе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министадиона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подготовим  площадку под спортивный (турникетный)  комплекс, основное оборудование которого было получено в июле 2014г., недостающие к нему комплектующие -  в августе 2014г. Монтаж спортивного оборудования в сезон 2014 г. не был произведен по причине того, что паспорта на 9 спортивных мини-комплексов были предоставлены только в октябре 2014г., в паспортах содержится необходимая информация для производства работ: инструкция по монтажу, требования безопасности, инструкция по осмотру и проверке оборудования перед началом эксплуатации, учет неисправностей при эксплуатации.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Также в проект обязательств к Соглашению социально-экономического сотрудничества с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недропользователями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 2015 год  включено приобретение и установка 2 спортивных площадок. С целью минимизировать опасность заражения клещевым энцефалитом в летний период на территории поселения дважды проведена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акарицидная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обработка и ба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рьерная дератизация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(май, июль).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Группа 3"/>
          <p:cNvGrpSpPr/>
          <p:nvPr/>
        </p:nvGrpSpPr>
        <p:grpSpPr>
          <a:xfrm>
            <a:off x="857224" y="785794"/>
            <a:ext cx="7072361" cy="793723"/>
            <a:chOff x="0" y="42939"/>
            <a:chExt cx="8601059" cy="79372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285752"/>
              <a:ext cx="5907798" cy="35719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42939" y="42939"/>
              <a:ext cx="8558120" cy="7937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600" b="1" dirty="0"/>
                <a:t>Трудоустройство подростков в летний период:</a:t>
              </a:r>
              <a:endParaRPr lang="ru-RU" sz="1600" dirty="0"/>
            </a:p>
          </p:txBody>
        </p:sp>
      </p:grp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282" y="1714488"/>
            <a:ext cx="871543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всего трудоустроено 21 человек, из них группа риска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 чел.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Работа молодежного трудового отряда осуществлялась по заранее утвержденному плану и включала  в себя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благоустройство пришкольной территории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ревизию и покраску детских площадок Первого и Второго микрорайонов, очистку территории начальной школы, на базе которой находилась летняя оздоровительная площадка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Чудопландия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Ребята из МТО оказали помощь в систематизации экспонатов историко-краеведческого музея «Отражение» при МКОУ СОШ №7, провели ревизию фонда в библиотеке при МКУ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ЦКиС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помогали разбирать архив и учились выполнять некоторые виды работ в отделе главного инженера ООО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Талинское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благоустройство».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 была оставлена без внимания и школьная библиотека. После окончания учебного года и сдачи учебников, нужно было привести в порядок фонды, и ребята помогли это сделать.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Кроме МТО, на летней оздоровительной площадке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Чудопландия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 при МКОУ СОШ №7» оказывали воспитателям помощь вожатые: четыре человека в первой смене и два человека во второй смене.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Преимущественно в МТО принимались дети, относящиеся к «группе риска», попавшие в трудную жизненную ситуацию или находящиеся в социально-опасном положении. Так, в молодежном  трудовом отряде работали 5 подростков из многодетных семей, четыре – из неполных семей,  трое – из категории малообеспеченных семей и трое – из числа детей, семьи которых оказались в трудной жизненной ситуации.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 окончании работы  подростки из молодежного трудового отряда получили новые знания и умения в области профессионального становления.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Группа 2"/>
          <p:cNvGrpSpPr/>
          <p:nvPr/>
        </p:nvGrpSpPr>
        <p:grpSpPr>
          <a:xfrm>
            <a:off x="928662" y="928670"/>
            <a:ext cx="7572428" cy="1079475"/>
            <a:chOff x="0" y="42939"/>
            <a:chExt cx="8601059" cy="79372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285752"/>
              <a:ext cx="7297868" cy="35719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42939" y="42939"/>
              <a:ext cx="8558120" cy="7937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600" b="1" dirty="0"/>
                <a:t>Отдых  детей в летний период был организован на базе:</a:t>
              </a:r>
              <a:endParaRPr lang="ru-RU" sz="1600" dirty="0"/>
            </a:p>
          </p:txBody>
        </p:sp>
      </p:grp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85720" y="2214554"/>
            <a:ext cx="857256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1300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человек</a:t>
            </a:r>
            <a:r>
              <a:rPr lang="ru-RU" sz="14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портивного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лагеря в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пгт.Приобье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спортивной школе в июне и  августе, всего 18 ребят, посещающих спортивную секцию бокса,  в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п.Шеркалы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летний оздоровительный лагерь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Нюрмат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смена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Ровесник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- 11 человек, из них группа риска 8 чел. Также наши дети и подростки отдыхали в на черноморском побережье в г. Анапа,  в летнем оздоровительном лагере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Изумруд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(г. Пермь).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организован отдых ребят на летних площадках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гп.Талинка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Летняя оздоровительная площадка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Чудопландия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 школе (июнь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115 человек; июль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40 человек).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Детская пришкольная площадка при Молодежном центре МКУ ЦКС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пгт.Талинка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Страна детства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июнь-июль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 человек.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Творческая смена при МБОУДОД ДШИ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Семичудесная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страна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июнь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 чел.; август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 человек.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Летняя площадка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Авиамодельный спорт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МЦ МКУ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Центр культуры и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спортапгт.Талинка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июнь </a:t>
            </a:r>
            <a:r>
              <a:rPr lang="ru-RU" sz="1400" dirty="0" smtClean="0"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июль 15 чел.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ea typeface="Calibri" pitchFamily="34" charset="0"/>
                <a:cs typeface="Times New Roman" pitchFamily="18" charset="0"/>
              </a:rPr>
              <a:t>Летняя творческая мастерская «Школа воображения 2014» при Центре досуга и культуры МКУ «Центр культуры и спорта </a:t>
            </a:r>
            <a:r>
              <a:rPr lang="ru-RU" sz="1400" dirty="0" err="1" smtClean="0">
                <a:ea typeface="Calibri" pitchFamily="34" charset="0"/>
                <a:cs typeface="Times New Roman" pitchFamily="18" charset="0"/>
              </a:rPr>
              <a:t>пгт.Талинка</a:t>
            </a:r>
            <a:r>
              <a:rPr lang="ru-RU" sz="1400" dirty="0" smtClean="0">
                <a:ea typeface="Calibri" pitchFamily="34" charset="0"/>
                <a:cs typeface="Times New Roman" pitchFamily="18" charset="0"/>
              </a:rPr>
              <a:t>»  июль-август – 30 чел.</a:t>
            </a:r>
            <a:endParaRPr lang="ru-RU" sz="1400" dirty="0" smtClean="0"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</a:tabLst>
            </a:pPr>
            <a:r>
              <a:rPr lang="ru-RU" sz="1400" dirty="0" smtClean="0">
                <a:ea typeface="Calibri" pitchFamily="34" charset="0"/>
                <a:cs typeface="Times New Roman" pitchFamily="18" charset="0"/>
              </a:rPr>
              <a:t>Также в летний период с 1 июня по 31 августа были проведены занятия с неорганизованными детьми на открытом воздухе (различные игровые, развлекательные, спортивные программы, прокат  спортивного инвентаря бесплатно), в которых приняли участие порядка 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Группа 2"/>
          <p:cNvGrpSpPr/>
          <p:nvPr/>
        </p:nvGrpSpPr>
        <p:grpSpPr>
          <a:xfrm>
            <a:off x="285720" y="857232"/>
            <a:ext cx="8286808" cy="1365227"/>
            <a:chOff x="0" y="42939"/>
            <a:chExt cx="8601059" cy="79372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285752"/>
              <a:ext cx="6950350" cy="357191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42939" y="42939"/>
              <a:ext cx="8558120" cy="7937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r>
                <a:rPr lang="ru-RU" sz="1600" b="1" dirty="0"/>
                <a:t>Мы неплохо подготовились к встрече нового, 2015 г.:</a:t>
              </a:r>
              <a:r>
                <a:rPr lang="ru-RU" sz="1600" dirty="0"/>
                <a:t> </a:t>
              </a:r>
            </a:p>
          </p:txBody>
        </p:sp>
      </p:grp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282" y="2214554"/>
            <a:ext cx="86439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20.11.2014г. проведен аукцион на строительство ледово-снежного городка; работа по украшению поселка к Новому году, установке и украшению новогодней елки, организации новогоднего фейерверка.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Проведена работа с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предприятиями-недропользователями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предпринимателями, депутатами по выделению подарков детям из числа семей социально-незащищенных слоев населения, детей из числа малочисленных коренных народов Севера; организовано  вручение подарков детям из числа семей социально-незащищенных слоев населения, детей из числа малочисленных коренных народов Севера волонтерами объединения «Доброволец» в роли Деда Мороза, Снегурочки.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4143380"/>
            <a:ext cx="8643998" cy="107157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7158" y="4286256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Постоянно ведется работа с лицами пожилого возраста, ветеранами, неработающими пенсионерами,  проживающими на территории городского поселения, недавно состоялось отчетное собрание общественной организации пенсионеров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Талинки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«Ветеран», где вниманию присутствующих была предоставлена замечательная презентация – отчет о проделанной работе.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14282" y="4929198"/>
            <a:ext cx="864399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Наши пенсионеры и ветераны проводят праздничные мероприятия, для них была организована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поездка в г.Ханты-Мансийск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(экскурсия, посещение туристической базы «Югорская Долина»),  оказывается помощь в виде вручения продуктовых наборов к праздничным датам, поздравления юбиляров.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00034" y="1071546"/>
            <a:ext cx="7643866" cy="114303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Прямоугольник 3"/>
          <p:cNvSpPr/>
          <p:nvPr/>
        </p:nvSpPr>
        <p:spPr>
          <a:xfrm>
            <a:off x="428596" y="1214422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В 2014 г. проведено 8 заседаний Общественной комиссии по делам несовершеннолетних и защите их прав при администрации </a:t>
            </a:r>
            <a:r>
              <a:rPr lang="ru-RU" sz="1400" b="1" dirty="0" err="1">
                <a:solidFill>
                  <a:schemeClr val="bg1"/>
                </a:solidFill>
              </a:rPr>
              <a:t>гп.Талинка</a:t>
            </a:r>
            <a:r>
              <a:rPr lang="ru-RU" sz="1400" b="1" dirty="0">
                <a:solidFill>
                  <a:schemeClr val="bg1"/>
                </a:solidFill>
              </a:rPr>
              <a:t>, работа которых направлена на профилактику и выявление раннего неблагополучия в семье.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5720" y="2500306"/>
            <a:ext cx="850112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Организовываются дежурства во время проведения массовых культурных мероприятий. Специалисты администрации приняли участие в работе «родительских» и межведомственных патрулей в праздничные и выходные дни, в том числе выпускной вечер и последний звонок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	Специалист администрации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совмещающий также функционал специалиста отдела профилактики и контроля Управления  опеки и попечительства администрации Октябрьского района (0, 25 ставки), за 2014г.    принял  участие в заседаниях Общественной комиссии (8 заседаний),: выездной территориальной комиссии  по делам несовершеннолетних и защите их прав при администрации Октябрьского района (2 заседания), - Совета профилактики средней школы №7» (5 заседаний). Проводит плановые и контрольные обследования условий жизни несовершеннолетних опекаемых, а также осуществляет проверки условий жизни несовершеннолетних, права и законные интересы которых нарушены.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настоящее время в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гп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под опекой в семьях  находятся 5 несовершеннолетних, оставшихся без попечения родителей, и два взрослых недееспособных гражданина.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201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году специалистом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отдела по социальным вопросам, исполняющим в определенной части государственные полномочия по регистрации актов гражданского состояния, зарегистрировано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175 актов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гражданского состояния. Составлено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67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записей  акт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ов о рождении.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Зарегистрировано актов о заключении брака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33.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Расторгнуто браков тоже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33.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 одинаковое количество!).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28662" y="357166"/>
            <a:ext cx="8001056" cy="64294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Прямоугольник 2"/>
          <p:cNvSpPr/>
          <p:nvPr/>
        </p:nvSpPr>
        <p:spPr>
          <a:xfrm>
            <a:off x="1000100" y="428604"/>
            <a:ext cx="78581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bg1"/>
                </a:solidFill>
              </a:rPr>
              <a:t>Ведется постоянная, целенаправленная работа по оказанию содействия развитию малого  и среднего предпринимательства, защите прав потребителей.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2844" y="1071546"/>
            <a:ext cx="878687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Наши   предприниматели в этом году участвовали в конкурсе  «Лучший бизнес-проект». В мае месяце защищали свои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бизнес-проекты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Мишура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Катарина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Юрьевна «Сервисный центр по обслуживанию и ремонту офисных машин и вычислительной техники» и Степаненко Вера Олеговна «Развитие студии красоты «Мил Леди».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Обе девушки выиграли конкурс и получили «Грант» на развитие своего бизнеса по 300 тысяч рублей.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Развивается социальное предпринимательство.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ноябре месяце успешно защитила свой социальный проект «Группа временного пребывания детей дошкольного возраста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Ассолька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  ИП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Грибанова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Светлана Викторовна. Грант на развитие социального предпринимательства составляет 1 млн. рублей.  Так что в 2015 году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Ассолька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» откроет свои двери, чем очень поможет молодым матерям.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Увеличиваются количество и виды услуг. В этом году открылись две парикмахерские и одна студия красоты. Заработал массажный кабинет, где предоставляются услуги оздоровительного массажа для взрослых, а очень скоро будут предоставляться услуги оздоровительного массажа для детей.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Недавно открылся салон оптики «Прозрение». В салоне можно приобрести готовые очки или заказать по рецепту врача, подобрать контактные линзы. В г.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Нягань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ездить по этому поводу нашим жителям уже не нужно.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Открылся 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и магазин «Цветочная симфония», где можно купить в любое время живые цветы, которые представлены в большом ассортименте.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Продолжает свою работу Общественный координационный совет по поддержке малого и среднего предпринимательства городского поселения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Примером помощи в определении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самозанятости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населения и развитию бизнеса могут служить организация и проведение таких мероприятий, как круглый стол по теме «Как организовать свое дело и воспользоваться мерами государственной поддержки» с участием зав. отделом предпринимательства администрации Октябрьского района, директора БУ «Октябрьский центр занятости населения», директора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Няганского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филиала Фонда поддержки предпринимательства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Югры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специалистов ООО «Окружной Бизнес – Инкубатор». Привлекаются к участию старшеклассники, граждане, состоящие на учете в Центре занятости населения, молодежь.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Также необходимо отметить участие в конкурсной комиссии по защите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бизнес-идей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учащихся 10 и 11 классов в рамках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профориентированных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курсов по основам предпринимательской деятельности «Азбука бизнеса».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Взаимодействие с хозяйствующими субъектами по вопросам благоустройства и содержанию прилегающих территорий; организации выездной торговли в период проведения праздничных и иных мероприятий на территории поселения.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28596" y="1428736"/>
            <a:ext cx="8286808" cy="100013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42910" y="1500174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Организована работа по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подготовке и проведению празднования 70-годовщины Победы в Великой Отечественной войне 1941-1945 годов в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г.п.Талинка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14282" y="2786058"/>
            <a:ext cx="87154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принято Постановление  № 208 от 28.10.2014г. «О подготовке и проведении мероприятий, посвященных 70-ой годовщине Победы в Великой Отечественной войне 1941-1945 годов  в городском поселении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»;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утвержден  план мероприятий по подготовке и проведению 70-ой годовщины Победы в Великой Отечественной войне 1941-1945 годов в городском поселении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создана рабочая группа по подготовке и проведению празднования 70-й годовщины Победы в Великой Отечественной войне 1941 - 1945 годов в городском поселении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;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  - проведена паспортизация 2  индивидуальных  могил ветеранов Великой Отечественной   войны 1941-1945 годов и воинов интернационалистов, также обновлены 2 ранее оформленных паспорта;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- в преддверии  празднования 70-летия Победы в Великой Отечественной войне ведется совместная работа органов местного самоуправления, общественных организаций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гп.Талинка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и  Благотворительного фонда социальной помощи «Добро»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г.Нягани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среди населения, индивидуальных предпринимателей, предприятий, учреждений по оказанию финансовой помощи для проведения реконструкции памятника  и площади Защитникам Отечества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гп.Талинка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1142984"/>
            <a:ext cx="871543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Constantia" pitchFamily="18" charset="0"/>
              </a:rPr>
              <a:t>Считаю </a:t>
            </a:r>
            <a:r>
              <a:rPr lang="ru-RU" sz="1400" dirty="0" smtClean="0">
                <a:latin typeface="Constantia" pitchFamily="18" charset="0"/>
              </a:rPr>
              <a:t>также </a:t>
            </a:r>
            <a:r>
              <a:rPr lang="ru-RU" sz="1400" dirty="0" smtClean="0">
                <a:latin typeface="Constantia" pitchFamily="18" charset="0"/>
              </a:rPr>
              <a:t>необходимым отдельно обозначить задачи перспективного развития </a:t>
            </a:r>
            <a:r>
              <a:rPr lang="ru-RU" sz="1400" dirty="0" err="1" smtClean="0">
                <a:latin typeface="Constantia" pitchFamily="18" charset="0"/>
              </a:rPr>
              <a:t>гп</a:t>
            </a:r>
            <a:r>
              <a:rPr lang="ru-RU" sz="1400" dirty="0" smtClean="0">
                <a:latin typeface="Constantia" pitchFamily="18" charset="0"/>
              </a:rPr>
              <a:t>. </a:t>
            </a:r>
            <a:r>
              <a:rPr lang="ru-RU" sz="1400" dirty="0" err="1" smtClean="0">
                <a:latin typeface="Constantia" pitchFamily="18" charset="0"/>
              </a:rPr>
              <a:t>Талинка</a:t>
            </a:r>
            <a:r>
              <a:rPr lang="ru-RU" sz="1400" dirty="0" smtClean="0">
                <a:latin typeface="Constantia" pitchFamily="18" charset="0"/>
              </a:rPr>
              <a:t> и текущую работу по их решению в 2015 г. </a:t>
            </a:r>
          </a:p>
          <a:p>
            <a:pPr algn="just"/>
            <a:r>
              <a:rPr lang="ru-RU" sz="1400" dirty="0" smtClean="0">
                <a:latin typeface="Constantia" pitchFamily="18" charset="0"/>
              </a:rPr>
              <a:t>Обращаю ваше внимание: отчет администрации в более полной и развернутой форме будет размещен на сайте муниципального образования, опубликован в газете «Наш </a:t>
            </a:r>
            <a:r>
              <a:rPr lang="ru-RU" sz="1400" dirty="0" err="1" smtClean="0">
                <a:latin typeface="Constantia" pitchFamily="18" charset="0"/>
              </a:rPr>
              <a:t>Талинский</a:t>
            </a:r>
            <a:r>
              <a:rPr lang="ru-RU" sz="1400" dirty="0" smtClean="0">
                <a:latin typeface="Constantia" pitchFamily="18" charset="0"/>
              </a:rPr>
              <a:t>».  </a:t>
            </a:r>
          </a:p>
          <a:p>
            <a:pPr algn="just"/>
            <a:r>
              <a:rPr lang="ru-RU" sz="1400" dirty="0" smtClean="0">
                <a:latin typeface="Constantia" pitchFamily="18" charset="0"/>
              </a:rPr>
              <a:t>В 2014 г. наша работа была направлена на создание условий для дальнейшего социально-экономического развития </a:t>
            </a:r>
            <a:r>
              <a:rPr lang="ru-RU" sz="1400" dirty="0" err="1" smtClean="0">
                <a:latin typeface="Constantia" pitchFamily="18" charset="0"/>
              </a:rPr>
              <a:t>гп</a:t>
            </a:r>
            <a:r>
              <a:rPr lang="ru-RU" sz="1400" dirty="0" smtClean="0">
                <a:latin typeface="Constantia" pitchFamily="18" charset="0"/>
              </a:rPr>
              <a:t>. </a:t>
            </a:r>
            <a:r>
              <a:rPr lang="ru-RU" sz="1400" dirty="0" err="1" smtClean="0">
                <a:latin typeface="Constantia" pitchFamily="18" charset="0"/>
              </a:rPr>
              <a:t>Талинка</a:t>
            </a:r>
            <a:r>
              <a:rPr lang="ru-RU" sz="1400" dirty="0" smtClean="0">
                <a:latin typeface="Constantia" pitchFamily="18" charset="0"/>
              </a:rPr>
              <a:t>, повышение качества жизни населения. </a:t>
            </a:r>
          </a:p>
          <a:p>
            <a:pPr algn="just"/>
            <a:r>
              <a:rPr lang="ru-RU" sz="1400" dirty="0" smtClean="0">
                <a:latin typeface="Constantia" pitchFamily="18" charset="0"/>
              </a:rPr>
              <a:t>Одной из самых приоритетных задач для нас, как всегда, оставалось рациональное использование бюджетных средств.</a:t>
            </a:r>
          </a:p>
          <a:p>
            <a:pPr algn="just"/>
            <a:endParaRPr lang="ru-RU" dirty="0" smtClean="0">
              <a:latin typeface="Constantia" pitchFamily="18" charset="0"/>
            </a:endParaRPr>
          </a:p>
          <a:p>
            <a:pPr algn="just"/>
            <a:endParaRPr lang="ru-RU" dirty="0">
              <a:latin typeface="Constantia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85720" y="3143248"/>
            <a:ext cx="3319213" cy="3000396"/>
            <a:chOff x="142847" y="0"/>
            <a:chExt cx="3319213" cy="120971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142847" y="0"/>
              <a:ext cx="3319213" cy="1209710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142847" y="0"/>
              <a:ext cx="3319213" cy="120971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u="sng" kern="1200" dirty="0" smtClean="0"/>
                <a:t>Первоначальный бюджет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0" kern="1200" dirty="0" err="1" smtClean="0"/>
                <a:t>гп</a:t>
              </a:r>
              <a:r>
                <a:rPr lang="ru-RU" sz="2400" b="0" kern="1200" dirty="0" smtClean="0"/>
                <a:t>. Талинка в 2014 году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составил 78 465,6 тыс. руб.,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 smtClean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643306" y="3143248"/>
            <a:ext cx="3366511" cy="3000396"/>
            <a:chOff x="3571865" y="0"/>
            <a:chExt cx="3366511" cy="121012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571865" y="0"/>
              <a:ext cx="3366511" cy="1210126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571865" y="0"/>
              <a:ext cx="3366511" cy="12101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1600" b="1" u="sng" kern="1200" dirty="0" smtClean="0"/>
                <a:t> </a:t>
              </a:r>
            </a:p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2400" b="1" u="sng" kern="1200" dirty="0" smtClean="0"/>
                <a:t>Уточненный бюджет</a:t>
              </a:r>
            </a:p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2400" b="0" kern="1200" dirty="0" err="1" smtClean="0"/>
                <a:t>гп</a:t>
              </a:r>
              <a:r>
                <a:rPr lang="ru-RU" sz="2400" b="0" kern="1200" dirty="0" smtClean="0"/>
                <a:t>. Талинка в 2014 году </a:t>
              </a:r>
            </a:p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2400" kern="1200" dirty="0" smtClean="0"/>
                <a:t>составил 98 615,6 тыс. руб.,</a:t>
              </a:r>
            </a:p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endParaRPr lang="ru-RU" sz="2400" kern="1200" dirty="0" smtClean="0"/>
            </a:p>
            <a:p>
              <a:pPr marL="0" lvl="0" indent="0" algn="ctr" defTabSz="9144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ru-RU" sz="2400" kern="1200" dirty="0" smtClean="0"/>
                <a:t>  </a:t>
              </a:r>
            </a:p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000892" y="3143248"/>
            <a:ext cx="1925051" cy="3000396"/>
            <a:chOff x="7072322" y="0"/>
            <a:chExt cx="1925051" cy="120647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7072322" y="0"/>
              <a:ext cx="1925051" cy="1206476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7072322" y="0"/>
              <a:ext cx="1925051" cy="12064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u="none" kern="1200" dirty="0" smtClean="0"/>
                <a:t>Прирост бюджета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u="none" kern="1200" dirty="0" smtClean="0"/>
                <a:t>в 2014 году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u="sng" kern="1200" dirty="0" smtClean="0"/>
                <a:t>20 150 тыс. руб</a:t>
              </a:r>
              <a:r>
                <a:rPr lang="ru-RU" sz="2400" b="1" kern="1200" dirty="0" smtClean="0"/>
                <a:t>.</a:t>
              </a:r>
              <a:endParaRPr lang="ru-RU" sz="2400" kern="1200" dirty="0" smtClean="0"/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42910" y="714356"/>
            <a:ext cx="7929618" cy="157163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857224" y="714356"/>
            <a:ext cx="75724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Специалисты отделов администрации оказывают постоянную помощь в организации и проведении, участии в культурных и спортивных  мероприятий городского поселения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Талинка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, Октябрьского района и Ханты-Мансийского автономного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округа-Югры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 совместно с МУ « ЦК И С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п.Талинка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</a:rPr>
              <a:t>» по плану.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28596" y="2357430"/>
            <a:ext cx="8572560" cy="4855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Так например, некоторые наиболее общественно и социально значимые мероприятия: День города, День Победы, День вывода войск из Афганистана, День России, День молодежи и другие.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Оказывается постоянная помощь и содействие работе общественных организаций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Талинка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например, православному приходу в организации и проведении Рождественских и Пасхальных мероприятий . Создан и активно позиционирует себя Молодежный Совет при Совете депутатов поселения, Общественный Совет при Главе. Члены общественного Совета входят в состав всех созданных комиссий администрации, в том числе комиссий отдела муниципальной службы и противодействия коррупции.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Немного о работе отдела, конкурсы на резерв.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85720" y="1285860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Я не буду подробно останавливаться на бюджетных вопросах, поскольку вашему вниманию будет предоставлен отдельно отчет об исполнении бюджета за 2014 г.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Необходимо отметить, что одним из основных показателей эффективности деятельности органов местного самоуправления является реализация целевых программ на территории муниципального образования. Городское поселение 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участвует в большинстве государственных целевых программ, либо мы активно добиваемся вхождения в эти программы.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3108" y="2786058"/>
          <a:ext cx="4786346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1000108"/>
            <a:ext cx="850112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соответствии с действующим законодательством, органам местного самоуправления поселения будет передано  право определять, кому и в каком соотношении в этих домах будет предоставлено жилье: по очереди нуждающихся; по очередности переселения; предоставления специализированного жилья для специалистов - врачей, учителей и других.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Специалисты администрации немало сделали для привлечения инвесторов, с которыми также заключены договоры аренды под строительство многоквартирных жилых домов 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Талинка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это: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500298" y="2428868"/>
          <a:ext cx="3929090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85786" y="500042"/>
            <a:ext cx="81439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Органами </a:t>
            </a:r>
            <a:r>
              <a:rPr lang="ru-RU" sz="1400" dirty="0"/>
              <a:t>местного самоуправления была проделана значительная работа по   вхождению в программу </a:t>
            </a:r>
            <a:r>
              <a:rPr lang="ru-RU" sz="1400" dirty="0" err="1"/>
              <a:t>ХМАО-Югры</a:t>
            </a:r>
            <a:r>
              <a:rPr lang="ru-RU" sz="1400" dirty="0"/>
              <a:t> </a:t>
            </a:r>
            <a:r>
              <a:rPr lang="ru-RU" sz="1400" b="1" dirty="0"/>
              <a:t>«Новая школа </a:t>
            </a:r>
            <a:r>
              <a:rPr lang="ru-RU" sz="1400" b="1" dirty="0" err="1"/>
              <a:t>Югры</a:t>
            </a:r>
            <a:r>
              <a:rPr lang="ru-RU" sz="1400" b="1" dirty="0"/>
              <a:t>»  </a:t>
            </a:r>
            <a:r>
              <a:rPr lang="ru-RU" sz="1400" dirty="0"/>
              <a:t> и   по поиску и привлечению инвесторов. Несмотря на все трудности, связанные с реализацией программы на территории поселения, в настоящее время получено разрешение на строительство объекта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3071810"/>
          <a:ext cx="4071966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786314" y="3071810"/>
            <a:ext cx="3714776" cy="642942"/>
            <a:chOff x="0" y="-43864"/>
            <a:chExt cx="6096000" cy="46934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-43864"/>
              <a:ext cx="6096000" cy="44731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21835" y="-43863"/>
              <a:ext cx="6052328" cy="46934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ru-RU" sz="1400" b="1" dirty="0"/>
                <a:t>«Участковая больница на 25 коек и поликлиника на 85 посещений в смену».</a:t>
              </a:r>
              <a:endParaRPr lang="ru-RU" sz="1400" kern="1200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357158" y="250030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/>
              <a:t>Возобновлены </a:t>
            </a:r>
            <a:r>
              <a:rPr lang="ru-RU" b="1" u="sng" dirty="0"/>
              <a:t>работы по строительству </a:t>
            </a:r>
            <a:r>
              <a:rPr lang="ru-RU" b="1" u="sng" dirty="0" smtClean="0"/>
              <a:t>объекта:</a:t>
            </a:r>
            <a:endParaRPr lang="ru-RU" b="1" u="sng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3786190"/>
            <a:ext cx="38576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400" b="1" dirty="0" smtClean="0"/>
              <a:t>   подрядчик</a:t>
            </a:r>
            <a:r>
              <a:rPr lang="ru-RU" sz="1400" b="1" dirty="0"/>
              <a:t>–  ЗАО «ЯМАЛГАЗСПЕЦСТРОЙ» </a:t>
            </a:r>
            <a:r>
              <a:rPr lang="ru-RU" sz="1400" b="1" dirty="0" smtClean="0"/>
              <a:t>-  </a:t>
            </a:r>
            <a:r>
              <a:rPr lang="ru-RU" sz="1400" dirty="0" smtClean="0"/>
              <a:t>генеральный  директор </a:t>
            </a:r>
            <a:r>
              <a:rPr lang="ru-RU" sz="1400" dirty="0" err="1"/>
              <a:t>Курчевский</a:t>
            </a:r>
            <a:r>
              <a:rPr lang="ru-RU" sz="1400" dirty="0"/>
              <a:t> Сергей Анатольевич,  субподряд  - ООО </a:t>
            </a:r>
            <a:r>
              <a:rPr lang="ru-RU" sz="1400" dirty="0" smtClean="0"/>
              <a:t> «</a:t>
            </a:r>
            <a:r>
              <a:rPr lang="ru-RU" sz="1400" dirty="0"/>
              <a:t>Строительная компания Наш дом»- </a:t>
            </a:r>
            <a:r>
              <a:rPr lang="ru-RU" sz="1400" dirty="0" err="1"/>
              <a:t>Оганнисян</a:t>
            </a:r>
            <a:r>
              <a:rPr lang="ru-RU" sz="1400" dirty="0"/>
              <a:t> </a:t>
            </a:r>
            <a:r>
              <a:rPr lang="ru-RU" sz="1400" dirty="0" err="1"/>
              <a:t>Гукас</a:t>
            </a:r>
            <a:r>
              <a:rPr lang="ru-RU" sz="1400" dirty="0"/>
              <a:t> </a:t>
            </a:r>
            <a:r>
              <a:rPr lang="ru-RU" sz="1400" dirty="0" err="1"/>
              <a:t>Гамлетович</a:t>
            </a:r>
            <a:r>
              <a:rPr lang="ru-RU" sz="1400" dirty="0"/>
              <a:t>.</a:t>
            </a:r>
            <a:r>
              <a:rPr lang="ru-RU" sz="1400" b="1" dirty="0"/>
              <a:t> Срок  сдачи объекта  - 2016 год (</a:t>
            </a:r>
            <a:r>
              <a:rPr lang="ru-RU" sz="1400" dirty="0"/>
              <a:t>дата окончания разрешения на строительство</a:t>
            </a:r>
            <a:r>
              <a:rPr lang="ru-RU" sz="1400" dirty="0" smtClean="0"/>
              <a:t>).</a:t>
            </a:r>
          </a:p>
          <a:p>
            <a:pPr>
              <a:buFont typeface="Arial" pitchFamily="34" charset="0"/>
              <a:buChar char="•"/>
            </a:pP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571472" y="1000108"/>
          <a:ext cx="785818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1428728" y="428604"/>
          <a:ext cx="7286676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14282" y="1285860"/>
            <a:ext cx="721523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По состоянию на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01.01.2014 г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. в собственности городского поседения </a:t>
            </a:r>
            <a:r>
              <a:rPr kumimoji="0" lang="ru-RU" sz="1200" b="0" i="1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Талинка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 находится     имущество балансовой стоимостью  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730 920 тыс. рублей, в т.ч. </a:t>
            </a:r>
            <a:endParaRPr lang="ru-RU" sz="1200" b="1" i="1" dirty="0" smtClean="0">
              <a:ea typeface="Times New Roman" pitchFamily="18" charset="0"/>
              <a:cs typeface="Arial" pitchFamily="34" charset="0"/>
            </a:endParaRP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- в казне –  </a:t>
            </a:r>
            <a:r>
              <a:rPr kumimoji="0" lang="ru-RU" sz="1200" b="1" i="1" u="sng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695 535 тыс.рублей</a:t>
            </a:r>
            <a:endParaRPr kumimoji="0" lang="ru-RU" sz="1200" b="1" i="1" u="sng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- в оперативном управлении – </a:t>
            </a:r>
            <a:r>
              <a:rPr kumimoji="0" lang="ru-RU" sz="1200" b="0" i="1" u="sng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35 385 тыс.рублей</a:t>
            </a:r>
            <a:endParaRPr kumimoji="0" lang="ru-RU" sz="1200" b="0" i="1" u="sng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 Остаточная стоимость по состоянию на 01.01.2014 года составляет </a:t>
            </a:r>
            <a:r>
              <a:rPr kumimoji="0" lang="ru-RU" sz="1200" b="1" i="1" u="sng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Courier New" pitchFamily="49" charset="0"/>
              </a:rPr>
              <a:t>269 072 тыс.рублей.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i="1" u="sng" dirty="0" smtClean="0">
              <a:cs typeface="Courier New" pitchFamily="49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1" u="sng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85720" y="2428868"/>
            <a:ext cx="864399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1) В 2014 году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было принято в собственность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г.п.Талинка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порядке разграничения муниципальной собственности между поселением и районом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следующее имущество на сумму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66 733 854, в том числе : 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аружные сети теплоснабжения, водоснабжения и канализации,  электрические кабельные сети и линии, трансформаторная подстанция, жилой фонд.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2) В 2014 году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проведена техническая инвентаризации с изготовлением технической документации объектов недвижимости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ЖКХ и иные объекты недвижимости, находящихся в собственности муниципального образования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г.п.Талинка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3) В 2014 году зарегистрировано право муниципальной собственности на объекты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жил.фонда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 нежилого фонда, в том числе части в квартирах – 58 шт., наружные сети теплоснабжения и канализации, электрические кабельные сети, Центральный тепловой пункт, здание пожарного депо на 4 автомашины,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дымокамера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автодороги и подъезды, земельный участок под газопровод ул.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Первостроителей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42910" y="4572008"/>
            <a:ext cx="346428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Прекращено права собственности:</a:t>
            </a:r>
            <a:endParaRPr kumimoji="0" lang="ru-RU" sz="14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квартиры – 9 шт.</a:t>
            </a:r>
            <a:endParaRPr kumimoji="0" lang="ru-RU" sz="14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части в квартире – 13 шт.</a:t>
            </a:r>
            <a:endParaRPr kumimoji="0" lang="ru-RU" sz="14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85720" y="5429264"/>
            <a:ext cx="8501122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4) В 2014 году были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подготовлены и проведены 2 аукциона по продаже муниципального имущества, в результате чего были проданы следующие объекты: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объект незавершенного строительства (здание арочного типа) по ул. Промышленная, д.20, корпус 5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зем.участок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под ним.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административно-бытовой корпус по ул.Коммунальная, д.10, корпус 1 и земельный участок под ним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;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1428728" y="428604"/>
          <a:ext cx="7286676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-500098" y="428604"/>
          <a:ext cx="6762776" cy="321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57818" y="1071546"/>
            <a:ext cx="350046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5) Были подготовлены и проведены аукционы на право заключения договоров аренды муниципального имущества на ряд объектов, в том числе нежилые помещения, АБК № 1 по ул.Коммунальная, 10, корпус 1.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6)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Была проведена работа по признанию выявленных в процессе инвентаризации объектов бесхозяйными и их постановка на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забалансовый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учет.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7)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2014 году было заключено договоров передачи (приватизации) жилых помещений в собственность граждан в количестве 43 шт.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pSp>
        <p:nvGrpSpPr>
          <p:cNvPr id="3" name="Группа 9"/>
          <p:cNvGrpSpPr/>
          <p:nvPr/>
        </p:nvGrpSpPr>
        <p:grpSpPr>
          <a:xfrm>
            <a:off x="214282" y="4000504"/>
            <a:ext cx="3929090" cy="428628"/>
            <a:chOff x="0" y="0"/>
            <a:chExt cx="7286676" cy="71954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0"/>
              <a:ext cx="7286676" cy="719549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5125" y="35125"/>
              <a:ext cx="7216426" cy="6492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0" tIns="114300" rIns="114300" bIns="114300" numCol="1" spcCol="1270" anchor="ctr" anchorCtr="0">
              <a:noAutofit/>
            </a:bodyPr>
            <a:lstStyle/>
            <a:p>
              <a:pPr lvl="0" algn="l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u="sng" kern="1200" dirty="0" smtClean="0"/>
                <a:t>В сфере земельных отношений</a:t>
              </a:r>
              <a:endParaRPr lang="ru-RU" kern="1200" dirty="0"/>
            </a:p>
          </p:txBody>
        </p:sp>
      </p:grpSp>
      <p:graphicFrame>
        <p:nvGraphicFramePr>
          <p:cNvPr id="14" name="Схема 13"/>
          <p:cNvGraphicFramePr/>
          <p:nvPr/>
        </p:nvGraphicFramePr>
        <p:xfrm>
          <a:off x="1571604" y="4214818"/>
          <a:ext cx="6786610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14282" y="4929198"/>
            <a:ext cx="41434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2014 году было получено в бюджет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гп.Талинка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пос П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505035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1428728" y="428604"/>
          <a:ext cx="7286676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85720" y="1214422"/>
            <a:ext cx="857256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r>
              <a:rPr lang="ru-RU" dirty="0" smtClean="0">
                <a:ea typeface="Times New Roman" pitchFamily="18" charset="0"/>
                <a:cs typeface="Arial" pitchFamily="34" charset="0"/>
              </a:rPr>
              <a:t>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ыли рассмотрены заявления граждан и предоставлены земельные участки в аренду и в собственность 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Принято заявлений о предоставлении земельных участков в собственность и аренду- 107 шт.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endParaRPr lang="ru-RU" b="1" dirty="0" smtClean="0"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Администрацией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гп.Талинка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были подано заявления на формирование земельного участков в КУМС администрации Октябрьского района: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333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 формирование земельного участка под строительство питомника для бездомных животных;</a:t>
            </a:r>
            <a:endParaRPr lang="ru-RU" b="1" dirty="0" smtClean="0"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333375" algn="l"/>
              </a:tabLst>
            </a:pPr>
            <a:endParaRPr lang="ru-RU" b="1" dirty="0" smtClean="0"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3333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3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Составлен и направлен в прокуратуру план проведения проверок соблюдения земельного законодательства на 2015 год (земельный контроль).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связи с передачей полномочий по распоряжению земельными участками на уровень поселения разрабатываются проекты  НПА, которые определяют, в том числе,  порядок определения цены земельных участков, порядок определения размера арендной платы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3337</Words>
  <Application>Microsoft Office PowerPoint</Application>
  <PresentationFormat>Экран (4:3)</PresentationFormat>
  <Paragraphs>167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Уважаемые жители гп. Талинка,  депутаты Совета поселения, коллеги!</dc:title>
  <dc:creator>Анастасия А. Кочергина</dc:creator>
  <cp:lastModifiedBy>Андрей В.. Останин</cp:lastModifiedBy>
  <cp:revision>51</cp:revision>
  <dcterms:created xsi:type="dcterms:W3CDTF">2015-03-13T09:47:11Z</dcterms:created>
  <dcterms:modified xsi:type="dcterms:W3CDTF">2015-03-19T05:31:05Z</dcterms:modified>
</cp:coreProperties>
</file>