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88" r:id="rId2"/>
    <p:sldId id="267" r:id="rId3"/>
    <p:sldId id="256" r:id="rId4"/>
    <p:sldId id="266" r:id="rId5"/>
    <p:sldId id="257" r:id="rId6"/>
    <p:sldId id="264" r:id="rId7"/>
    <p:sldId id="263" r:id="rId8"/>
    <p:sldId id="259" r:id="rId9"/>
    <p:sldId id="258" r:id="rId10"/>
    <p:sldId id="260" r:id="rId11"/>
    <p:sldId id="261" r:id="rId12"/>
    <p:sldId id="262" r:id="rId13"/>
    <p:sldId id="265" r:id="rId14"/>
    <p:sldId id="273" r:id="rId15"/>
    <p:sldId id="274" r:id="rId16"/>
    <p:sldId id="268" r:id="rId17"/>
    <p:sldId id="269" r:id="rId18"/>
    <p:sldId id="270" r:id="rId19"/>
    <p:sldId id="271" r:id="rId20"/>
    <p:sldId id="272" r:id="rId21"/>
    <p:sldId id="275" r:id="rId22"/>
    <p:sldId id="276" r:id="rId23"/>
    <p:sldId id="278" r:id="rId24"/>
    <p:sldId id="291" r:id="rId25"/>
    <p:sldId id="292" r:id="rId26"/>
    <p:sldId id="280" r:id="rId27"/>
    <p:sldId id="281" r:id="rId28"/>
    <p:sldId id="283" r:id="rId29"/>
    <p:sldId id="289" r:id="rId30"/>
    <p:sldId id="290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3" autoAdjust="0"/>
    <p:restoredTop sz="94660"/>
  </p:normalViewPr>
  <p:slideViewPr>
    <p:cSldViewPr>
      <p:cViewPr varScale="1">
        <p:scale>
          <a:sx n="110" d="100"/>
          <a:sy n="110" d="100"/>
        </p:scale>
        <p:origin x="-16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14096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Отчет главы МО 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городское поселение </a:t>
            </a:r>
            <a:r>
              <a:rPr lang="ru-RU" dirty="0" err="1" smtClean="0">
                <a:solidFill>
                  <a:schemeClr val="tx1"/>
                </a:solidFill>
              </a:rPr>
              <a:t>Талинка</a:t>
            </a:r>
            <a:r>
              <a:rPr lang="ru-RU" dirty="0" smtClean="0">
                <a:solidFill>
                  <a:schemeClr val="tx1"/>
                </a:solidFill>
              </a:rPr>
              <a:t> С.Б. Шевченко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перед населением о работе в 2016 году.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Спортивный турниковый комплекс</a:t>
            </a:r>
            <a:r>
              <a:rPr lang="ru-RU" sz="1800" dirty="0" smtClean="0"/>
              <a:t>(2 </a:t>
            </a:r>
            <a:r>
              <a:rPr lang="ru-RU" sz="1800" dirty="0" err="1" smtClean="0"/>
              <a:t>мкр</a:t>
            </a:r>
            <a:r>
              <a:rPr lang="ru-RU" sz="1800" dirty="0" smtClean="0"/>
              <a:t>., дом 3)</a:t>
            </a:r>
            <a:endParaRPr lang="ru-RU" sz="1800" dirty="0"/>
          </a:p>
        </p:txBody>
      </p:sp>
      <p:pic>
        <p:nvPicPr>
          <p:cNvPr id="4" name="Содержимое 3" descr="турник комплекс общ вид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844825"/>
            <a:ext cx="5724128" cy="4293096"/>
          </a:xfrm>
        </p:spPr>
      </p:pic>
      <p:pic>
        <p:nvPicPr>
          <p:cNvPr id="5" name="Рисунок 4" descr="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3981158"/>
            <a:ext cx="3096344" cy="2062165"/>
          </a:xfrm>
          <a:prstGeom prst="rect">
            <a:avLst/>
          </a:prstGeom>
        </p:spPr>
      </p:pic>
      <p:pic>
        <p:nvPicPr>
          <p:cNvPr id="6" name="Рисунок 5" descr="6414-8р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1628800"/>
            <a:ext cx="3096344" cy="231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Элементы турникового комплекса</a:t>
            </a:r>
            <a:endParaRPr lang="ru-RU" dirty="0"/>
          </a:p>
        </p:txBody>
      </p:sp>
      <p:pic>
        <p:nvPicPr>
          <p:cNvPr id="4" name="Содержимое 3" descr="турники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261201"/>
            <a:ext cx="6696744" cy="50225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Тематическая игровая площадка «Форт» </a:t>
            </a:r>
            <a:r>
              <a:rPr lang="ru-RU" sz="2000" dirty="0" smtClean="0"/>
              <a:t>с элементами игрового оборудования: игровой модуль «Песочница», качели </a:t>
            </a:r>
            <a:r>
              <a:rPr lang="ru-RU" sz="2000" dirty="0" err="1" smtClean="0"/>
              <a:t>двухпролетные</a:t>
            </a:r>
            <a:r>
              <a:rPr lang="ru-RU" sz="2000" dirty="0" smtClean="0"/>
              <a:t>.(2 </a:t>
            </a:r>
            <a:r>
              <a:rPr lang="ru-RU" sz="1600" dirty="0" err="1" smtClean="0"/>
              <a:t>мкр</a:t>
            </a:r>
            <a:r>
              <a:rPr lang="ru-RU" sz="1600" dirty="0" smtClean="0"/>
              <a:t>., дом 1)</a:t>
            </a:r>
            <a:endParaRPr lang="ru-RU" sz="1600" dirty="0"/>
          </a:p>
        </p:txBody>
      </p:sp>
      <p:pic>
        <p:nvPicPr>
          <p:cNvPr id="9" name="Содержимое 8" descr="крас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-252536" y="1412776"/>
            <a:ext cx="5625383" cy="3908751"/>
          </a:xfrm>
        </p:spPr>
      </p:pic>
      <p:pic>
        <p:nvPicPr>
          <p:cNvPr id="15" name="Рисунок 14" descr="замо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2780928"/>
            <a:ext cx="5436096" cy="3772125"/>
          </a:xfrm>
          <a:prstGeom prst="rect">
            <a:avLst/>
          </a:prstGeom>
        </p:spPr>
      </p:pic>
      <p:pic>
        <p:nvPicPr>
          <p:cNvPr id="16" name="Рисунок 15" descr="замок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088" y="1340768"/>
            <a:ext cx="3953752" cy="2743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9002-1-800x56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4991930"/>
            <a:ext cx="1152128" cy="8151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Элементы тематической игровой площадки «Форт»</a:t>
            </a:r>
            <a:endParaRPr lang="ru-RU" dirty="0"/>
          </a:p>
        </p:txBody>
      </p:sp>
      <p:pic>
        <p:nvPicPr>
          <p:cNvPr id="12" name="Рисунок 11" descr="641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1700808"/>
            <a:ext cx="3024336" cy="2009504"/>
          </a:xfrm>
          <a:prstGeom prst="rect">
            <a:avLst/>
          </a:prstGeom>
        </p:spPr>
      </p:pic>
      <p:pic>
        <p:nvPicPr>
          <p:cNvPr id="11" name="Рисунок 10" descr="крас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504" y="1700808"/>
            <a:ext cx="5608322" cy="3896897"/>
          </a:xfrm>
          <a:prstGeom prst="rect">
            <a:avLst/>
          </a:prstGeom>
        </p:spPr>
      </p:pic>
      <p:pic>
        <p:nvPicPr>
          <p:cNvPr id="8" name="Рисунок 7" descr="8007-1-800x56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5616" y="5013176"/>
            <a:ext cx="1843330" cy="13041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79712" y="1844824"/>
            <a:ext cx="18453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Качели</a:t>
            </a:r>
          </a:p>
          <a:p>
            <a:pPr algn="ctr"/>
            <a:r>
              <a:rPr lang="ru-RU" dirty="0" err="1" smtClean="0"/>
              <a:t>двухпролетные</a:t>
            </a:r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 rot="7965702">
            <a:off x="2922501" y="2511114"/>
            <a:ext cx="313744" cy="1554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39552" y="4221088"/>
            <a:ext cx="19575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Игровой модуль</a:t>
            </a:r>
          </a:p>
          <a:p>
            <a:pPr algn="ctr"/>
            <a:r>
              <a:rPr lang="ru-RU" dirty="0" smtClean="0"/>
              <a:t>«песочница»</a:t>
            </a:r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18359870">
            <a:off x="1473148" y="3992941"/>
            <a:ext cx="43612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pesochnitsa-1530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3429000"/>
            <a:ext cx="4392488" cy="30747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347864" y="4149080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Элементы благоустройства</a:t>
            </a:r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2260392">
            <a:off x="4165086" y="4013329"/>
            <a:ext cx="43612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2"/>
          <p:cNvSpPr txBox="1">
            <a:spLocks noGrp="1"/>
          </p:cNvSpPr>
          <p:nvPr>
            <p:ph sz="quarter" idx="1"/>
          </p:nvPr>
        </p:nvSpPr>
        <p:spPr>
          <a:xfrm>
            <a:off x="395536" y="2348880"/>
            <a:ext cx="8503920" cy="247801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1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2018 год</a:t>
            </a:r>
            <a:endParaRPr kumimoji="0" lang="ru-RU" sz="1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7" descr="благоустройство площадь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23528" y="2060848"/>
            <a:ext cx="8503920" cy="45720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Char char=""/>
              <a:tabLst/>
              <a:defRPr/>
            </a:pPr>
            <a:r>
              <a:rPr kumimoji="0" lang="ru-RU" sz="1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2019 год</a:t>
            </a:r>
            <a:endParaRPr kumimoji="0" lang="ru-RU" sz="1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Эскизный проект</a:t>
            </a:r>
            <a:br>
              <a:rPr lang="ru-RU" sz="3600" dirty="0" smtClean="0"/>
            </a:br>
            <a:r>
              <a:rPr lang="ru-RU" sz="3600" dirty="0" smtClean="0"/>
              <a:t>благоустройства памятника Нефтяникам</a:t>
            </a:r>
            <a:endParaRPr lang="ru-RU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67748" y="1527175"/>
            <a:ext cx="6771992" cy="4572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55776" y="5589240"/>
            <a:ext cx="41023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Вид спереди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Эскизный проект</a:t>
            </a:r>
            <a:br>
              <a:rPr lang="ru-RU" sz="3200" dirty="0" smtClean="0"/>
            </a:br>
            <a:r>
              <a:rPr lang="ru-RU" sz="3200" dirty="0" smtClean="0"/>
              <a:t>благоустройства памятника Нефтяникам</a:t>
            </a:r>
            <a:endParaRPr lang="ru-RU" dirty="0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67748" y="1527175"/>
            <a:ext cx="6771992" cy="4572000"/>
          </a:xfrm>
        </p:spPr>
      </p:pic>
      <p:sp>
        <p:nvSpPr>
          <p:cNvPr id="6" name="TextBox 5"/>
          <p:cNvSpPr txBox="1"/>
          <p:nvPr/>
        </p:nvSpPr>
        <p:spPr>
          <a:xfrm>
            <a:off x="3419872" y="6093296"/>
            <a:ext cx="21018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Вид сбоку</a:t>
            </a:r>
            <a:endParaRPr lang="ru-RU" sz="28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Эскизный проект</a:t>
            </a:r>
            <a:br>
              <a:rPr lang="ru-RU" sz="3600" dirty="0" smtClean="0"/>
            </a:br>
            <a:r>
              <a:rPr lang="ru-RU" sz="3600" dirty="0" smtClean="0"/>
              <a:t>благоустройства памятника Нефтяникам</a:t>
            </a:r>
            <a:endParaRPr lang="ru-RU" dirty="0"/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55607" y="1527175"/>
            <a:ext cx="6396273" cy="4572000"/>
          </a:xfrm>
        </p:spPr>
      </p:pic>
      <p:sp>
        <p:nvSpPr>
          <p:cNvPr id="5" name="TextBox 4"/>
          <p:cNvSpPr txBox="1"/>
          <p:nvPr/>
        </p:nvSpPr>
        <p:spPr>
          <a:xfrm>
            <a:off x="3322891" y="6093296"/>
            <a:ext cx="22958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Вид сверху</a:t>
            </a:r>
            <a:endParaRPr lang="ru-RU" sz="2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2060848"/>
            <a:ext cx="8503920" cy="4572000"/>
          </a:xfrm>
        </p:spPr>
        <p:txBody>
          <a:bodyPr>
            <a:normAutofit/>
          </a:bodyPr>
          <a:lstStyle/>
          <a:p>
            <a:pPr algn="ctr"/>
            <a:r>
              <a:rPr lang="ru-RU" sz="15000" dirty="0" smtClean="0"/>
              <a:t>2017 год</a:t>
            </a:r>
            <a:endParaRPr lang="ru-RU" sz="15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Эскизный проект</a:t>
            </a:r>
            <a:br>
              <a:rPr lang="ru-RU" sz="3200" dirty="0" smtClean="0"/>
            </a:br>
            <a:r>
              <a:rPr lang="ru-RU" sz="3200" dirty="0" smtClean="0"/>
              <a:t>благоустройства памятника Нефтяникам</a:t>
            </a:r>
            <a:endParaRPr lang="ru-RU" dirty="0"/>
          </a:p>
        </p:txBody>
      </p:sp>
      <p:pic>
        <p:nvPicPr>
          <p:cNvPr id="4" name="Содержимое 3" descr="img53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204864"/>
            <a:ext cx="4850476" cy="3275215"/>
          </a:xfrm>
        </p:spPr>
      </p:pic>
      <p:pic>
        <p:nvPicPr>
          <p:cNvPr id="5" name="Рисунок 4" descr="Без имени-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1628800"/>
            <a:ext cx="3275856" cy="426138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3568" y="188640"/>
            <a:ext cx="75809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Информация об объектах инженерно-тепловых коммуникаций </a:t>
            </a:r>
          </a:p>
          <a:p>
            <a:pPr algn="ctr"/>
            <a:r>
              <a:rPr lang="ru-RU" dirty="0" smtClean="0"/>
              <a:t>коммунальной инфраструктуры, отремонтированных в 2015-2016гг </a:t>
            </a:r>
          </a:p>
          <a:p>
            <a:pPr algn="ctr"/>
            <a:r>
              <a:rPr lang="ru-RU" dirty="0" smtClean="0"/>
              <a:t>органами местного самоуправления </a:t>
            </a:r>
            <a:r>
              <a:rPr lang="ru-RU" dirty="0" err="1" smtClean="0"/>
              <a:t>г.п.Талинка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1741826" y="1527176"/>
          <a:ext cx="5998525" cy="4879124"/>
        </p:xfrm>
        <a:graphic>
          <a:graphicData uri="http://schemas.openxmlformats.org/drawingml/2006/table">
            <a:tbl>
              <a:tblPr/>
              <a:tblGrid>
                <a:gridCol w="143839"/>
                <a:gridCol w="3445387"/>
                <a:gridCol w="692224"/>
                <a:gridCol w="1717075"/>
              </a:tblGrid>
              <a:tr h="424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Предмет МК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Сроки исполнения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83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сетей тепловодоснабжения от тк № 53 до тк № 55 до здания № 27 Центральный мкр гп.Талинка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28.08.2015-26.09.2015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1 890 380,00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сетей теплоснабжения  по ул. Первостроителей (АЗС до лесной зоны)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28.08.2015-26.09.2015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795 460,00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 участка сетей  теплоснабжения с реконструкцией т/к № 98 по ул.Молодежная гп.Талинка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28.08.2015-26.09.2015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924 000,01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4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 участка сетей тепловодоснабжения  с реконструкцией теплофикационных камер №№ 65,66.Центр.мкр.гп. Талинка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28.08.2015-26.09.2015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2 175 000,96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4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 ремонт теплофикационной камеры №124 и сетей теплоснабжения от теплофикационной камеры №124 до жилого дома  № 1 Второго микрорайона г.п. Талинка.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28.09.2015-27.10.2015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529 000,98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3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/>
                        </a:rPr>
                        <a:t>Капитальный ремонт сетей тепловодоснабжения от кранового узла № 1 до котельной № 1, Промзона, гп. Талинка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12.12.2015-22.12.2015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3 093 000,99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4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/>
                        </a:rPr>
                        <a:t>Капитальный ремонт сетей тепловодоснабжения от теплофикационной камеры № 1 до теплофикационной камеры № 2 (центральный мкр.) г.п. Талинка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15.12.2015-25.15.2015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6 493 000,40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4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/>
                        </a:rPr>
                        <a:t>Капитальный ремонт магистральных сетей тепловодоснабжения от первого кранового узла до первого горизонтального компенсатора, Промзона, гп. Талинка 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12.12.2015-22.12.2015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2 664 000,36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4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/>
                        </a:rPr>
                        <a:t>Капитальный ремонт магистральных сетей тепловодоснабжения от первого горизонтального компенсатора до ветки КСМТ, Промзона, гп. Талинка 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12.12.2015-22.12.2015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2 689 000,83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3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/>
                        </a:rPr>
                        <a:t>Капитальный ремонт магистральных сетей тепловодоснабжения от ветки КСМТ до ветки Римера - Сервис, промзона, гп. Талинка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12.12.2015-22.12.2015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2 403 000,19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249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i="0" u="none" strike="noStrike">
                          <a:latin typeface="Times New Roman"/>
                        </a:rPr>
                        <a:t>Капитальный ремонт магистральных сетей тепловодоснабжения от ветки Римера - Сервис до ул. Нефтяников, Промзона, гп. Талинка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07.12.2015-17.12.2015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1 782 000,70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328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Поставка и установка горелки газовой для водогрейного котла "Витермо" на котельной №1 г.п. Талинка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01.07.2015 - 30.09.2015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latin typeface="Times New Roman"/>
                        </a:rPr>
                        <a:t>1 398 000,00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023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 за 2015 год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latin typeface="Times New Roman"/>
                        </a:rPr>
                        <a:t>26 835 845,42</a:t>
                      </a:r>
                    </a:p>
                  </a:txBody>
                  <a:tcPr marL="6745" marR="6745" marT="67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534400" cy="75895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Информация об объектах инженерно-тепловых коммуникаций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коммунальной инфраструктуры, отремонтированных в 2015-2016гг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органами местного самоуправления </a:t>
            </a:r>
            <a:r>
              <a:rPr lang="ru-RU" sz="2000" dirty="0" err="1" smtClean="0">
                <a:solidFill>
                  <a:schemeClr val="tx1"/>
                </a:solidFill>
              </a:rPr>
              <a:t>г.п.Талинка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816582" y="1525776"/>
          <a:ext cx="7474323" cy="4574799"/>
        </p:xfrm>
        <a:graphic>
          <a:graphicData uri="http://schemas.openxmlformats.org/drawingml/2006/table">
            <a:tbl>
              <a:tblPr/>
              <a:tblGrid>
                <a:gridCol w="179227"/>
                <a:gridCol w="4293045"/>
                <a:gridCol w="862530"/>
                <a:gridCol w="2139521"/>
              </a:tblGrid>
              <a:tr h="352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сетей тепловодоснабжения от т/к №2 (Центральный мкр-он) до т/к №1 (Промзона)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01.05.2016-30.05.2016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2 606 217,67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52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сетей тепловодоснабжения от первого кранового узла до ул.Нефтянников (Промзона). 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15.05.2016-15.06.2016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869 732,55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52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сетей тепловодоснабжения в 7-и трубном исполнении в т/к №2 Центрального мкр-на г.п.Талинка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01.06.2016-30.06.2016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842 748,14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52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сетей тепловодоснабжения от т/к № 83 до т/к №82 1 мкр-на г.п.Талинка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15.06.2016-15.07.2016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924 068,89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5298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сетей тепловодоснабжения от т/к №31 до т/к № 53 Центрального мкр-на г.п.Талинка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15.07.2016-15.08.2016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2 577 087,29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5294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Выполнение работ по капитальному ремонту сетей тепловодоснабжения от т/к № 66 до т/к № 35 Центрального мкр-на г.п. Талинка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15.06.2016-15.07.2016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1 362 966,63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5294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Выполнение работ по капитальному ремонту сетей тепловодоснабжения до ЦТП-3  по ул.Благодатная г.п.Талинка (1этап)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18.05.2016-16.06.2016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2 700 348,62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5294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Выполнение работ по капитальному ремонту сетей тепловодоснабжения от т/к №91 до ЦТП-3 по ул.Благодатная г.п.Талинка 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05.10.2016-08.11.2016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4 118 727,60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5294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Выполнение работ по капитальному ремонту сетей горячего водоснабжения от ул.Нефтянников до ветки на 1 микрорайон г.п.Талинка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14.12.2016-20.12.2016</a:t>
                      </a:r>
                    </a:p>
                  </a:txBody>
                  <a:tcPr marL="8404" marR="8404" marT="840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1 507 828,14</a:t>
                      </a:r>
                    </a:p>
                  </a:txBody>
                  <a:tcPr marL="8404" marR="8404" marT="8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5213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8404" marR="8404" marT="8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 за 2016 год</a:t>
                      </a:r>
                    </a:p>
                  </a:txBody>
                  <a:tcPr marL="8404" marR="8404" marT="8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17 509 725,53</a:t>
                      </a:r>
                    </a:p>
                  </a:txBody>
                  <a:tcPr marL="8404" marR="8404" marT="8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  <a:tr h="142875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 Cyr"/>
                      </a:endParaRPr>
                    </a:p>
                  </a:txBody>
                  <a:tcPr marL="8404" marR="8404" marT="840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 Cyr"/>
                      </a:endParaRPr>
                    </a:p>
                  </a:txBody>
                  <a:tcPr marL="8404" marR="8404" marT="840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 Cyr"/>
                      </a:endParaRPr>
                    </a:p>
                  </a:txBody>
                  <a:tcPr marL="8404" marR="8404" marT="840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 Cyr"/>
                      </a:endParaRPr>
                    </a:p>
                  </a:txBody>
                  <a:tcPr marL="8404" marR="8404" marT="8404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4154"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 Cyr"/>
                      </a:endParaRPr>
                    </a:p>
                  </a:txBody>
                  <a:tcPr marL="8404" marR="8404" marT="8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        2015-2016 годы</a:t>
                      </a:r>
                    </a:p>
                  </a:txBody>
                  <a:tcPr marL="8404" marR="8404" marT="84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900" b="0" i="0" u="none" strike="noStrike">
                        <a:latin typeface="Arial Cyr"/>
                      </a:endParaRPr>
                    </a:p>
                  </a:txBody>
                  <a:tcPr marL="8404" marR="8404" marT="8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latin typeface="Arial Cyr"/>
                        </a:rPr>
                        <a:t>44 345 570,95</a:t>
                      </a:r>
                    </a:p>
                  </a:txBody>
                  <a:tcPr marL="8404" marR="8404" marT="840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Информация об объектах жилищного фонда, отремонтированных органами местного самоуправления </a:t>
            </a:r>
            <a:r>
              <a:rPr lang="ru-RU" sz="2000" dirty="0" err="1" smtClean="0"/>
              <a:t>г.п.Талинка</a:t>
            </a:r>
            <a:endParaRPr lang="ru-RU" sz="2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407194" y="1736725"/>
          <a:ext cx="8293100" cy="4152900"/>
        </p:xfrm>
        <a:graphic>
          <a:graphicData uri="http://schemas.openxmlformats.org/drawingml/2006/table">
            <a:tbl>
              <a:tblPr/>
              <a:tblGrid>
                <a:gridCol w="203122"/>
                <a:gridCol w="5665206"/>
                <a:gridCol w="2424772"/>
              </a:tblGrid>
              <a:tr h="6000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Предмет МК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2014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7048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сетей элетроснабжения в местах общего пользования и ремонт системы отопления ж/дома № 3 Центральный мкр гп.Талинка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335 987,00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Замена оконного блока кв.2,ч.2ж/д №10  Центральный мкр гп.Талинка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10 528,00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крыши ж/дома № 17 Центральный мкр гп.Талинка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580 307,77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953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сетей элетроснабжения  ж/дома № 23 Центральный мкр гп.Талинка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349 013,60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крыши ж/дома № 43 Центральный мкр гп.Талинка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579 600,98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крыши ж/дома № 52 (1 подъезд) Центральный мкр гп.Талинка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372 614,19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latin typeface="Times New Roman"/>
                        </a:rPr>
                        <a:t>Всего за 2014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/>
                        </a:rPr>
                        <a:t>2 228 051,54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Информация об объектах жилищного фонда, отремонтированных органами местного самоуправления </a:t>
            </a:r>
            <a:r>
              <a:rPr lang="ru-RU" sz="2000" dirty="0" err="1" smtClean="0"/>
              <a:t>г.п.Талинка</a:t>
            </a:r>
            <a:endParaRPr lang="ru-RU" sz="20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407194" y="3032125"/>
          <a:ext cx="8293100" cy="1562100"/>
        </p:xfrm>
        <a:graphic>
          <a:graphicData uri="http://schemas.openxmlformats.org/drawingml/2006/table">
            <a:tbl>
              <a:tblPr/>
              <a:tblGrid>
                <a:gridCol w="203122"/>
                <a:gridCol w="5665206"/>
                <a:gridCol w="2424772"/>
              </a:tblGrid>
              <a:tr h="2571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latin typeface="Times New Roman"/>
                        </a:rPr>
                        <a:t>2015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крыши ж/дома № 3 Центральный мкр гп.Талинка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989 999,87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крыши ж/дома № 5 Центральный мкр гп.Талинка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999 999,84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крыши ж/дома № 23 Центральный мкр гп.Талинка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latin typeface="Times New Roman"/>
                        </a:rPr>
                        <a:t>999 999,87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 за 2015 год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/>
                        </a:rPr>
                        <a:t>2 989 999,58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Информация об объектах жилищного фонда, отремонтированных органами местного самоуправления </a:t>
            </a:r>
            <a:r>
              <a:rPr lang="ru-RU" sz="2000" dirty="0" err="1" smtClean="0"/>
              <a:t>г.п.Талинка</a:t>
            </a:r>
            <a:endParaRPr lang="ru-RU" sz="2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1185988" y="1522920"/>
          <a:ext cx="6735512" cy="4580510"/>
        </p:xfrm>
        <a:graphic>
          <a:graphicData uri="http://schemas.openxmlformats.org/drawingml/2006/table">
            <a:tbl>
              <a:tblPr/>
              <a:tblGrid>
                <a:gridCol w="164972"/>
                <a:gridCol w="4601182"/>
                <a:gridCol w="1969358"/>
              </a:tblGrid>
              <a:tr h="2320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22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пожарной сигнализации ж/д № 4 Центрального мкр-на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99 000,00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4254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мест общего пользования кв.1,3 и ремонт отмостки ж/д № 17 Центрального мкр-на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492 600,00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326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пожарной сигнализации ж/д № 22 Центрального мкр-на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79 350,00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5585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цоколя и отмостки ж/д № 23 Центрального мкр-на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388 065,17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48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мест общего пользования кв.1 ж/д № 33 Центрального мкр-на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95 985,52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48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внутриподъездного электрооборудования ж/д № 33 Центрального мкр-на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324 100,00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475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 отмостки ж/д № 43 Центрального мкр-на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79 000,00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171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крыши ж/дома № 44 Центральный мкр гп.Талинка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771 496,75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475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Капитальный ремонт крыши ж/дома № 46 Центральный мкр гп.Талинка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775 468,55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403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пожарной сигнализации ж/д № 47  Центрального мкр-на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79 350,00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3403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Выполнение работ по капитальному ремонту кв.38 ж/д №11 Второго мкр-на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233 500,00</a:t>
                      </a:r>
                    </a:p>
                  </a:txBody>
                  <a:tcPr marL="7736" marR="7736" marT="77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320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7736" marR="7736" marT="77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 за 2016 год</a:t>
                      </a:r>
                    </a:p>
                  </a:txBody>
                  <a:tcPr marL="7736" marR="7736" marT="773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3 472 400,00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CC"/>
                    </a:solidFill>
                  </a:tcPr>
                </a:tc>
              </a:tr>
              <a:tr h="131513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latin typeface="Arial Cyr"/>
                      </a:endParaRP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latin typeface="Arial Cyr"/>
                      </a:endParaRP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latin typeface="Arial Cyr"/>
                      </a:endParaRP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0761"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>
                        <a:latin typeface="Arial Cyr"/>
                      </a:endParaRP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2014-2016гг</a:t>
                      </a:r>
                    </a:p>
                  </a:txBody>
                  <a:tcPr marL="7736" marR="7736" marT="77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latin typeface="Arial Cyr"/>
                        </a:rPr>
                        <a:t>8 700 000,00</a:t>
                      </a:r>
                    </a:p>
                  </a:txBody>
                  <a:tcPr marL="7736" marR="7736" marT="773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Информация о планируемом капитальном ремонте жилищного фонда в 2017 году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Копия img5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1561439"/>
            <a:ext cx="4968552" cy="46043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6309320"/>
            <a:ext cx="6001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ВСЕГО планируется на 2017 год – 2150000 руб.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b="1" dirty="0" smtClean="0"/>
              <a:t> </a:t>
            </a:r>
            <a:br>
              <a:rPr lang="ru-RU" sz="1800" b="1" dirty="0" smtClean="0"/>
            </a:br>
            <a:r>
              <a:rPr lang="ru-RU" sz="1800" b="1" dirty="0" smtClean="0"/>
              <a:t>Информация об объектах дорожного хозяйства,</a:t>
            </a:r>
            <a:br>
              <a:rPr lang="ru-RU" sz="1800" b="1" dirty="0" smtClean="0"/>
            </a:br>
            <a:r>
              <a:rPr lang="ru-RU" sz="1800" b="1" dirty="0" smtClean="0"/>
              <a:t>отремонтированных в 2014-2016гг органами местного самоуправления </a:t>
            </a:r>
            <a:r>
              <a:rPr lang="ru-RU" sz="1800" b="1" dirty="0" err="1" smtClean="0"/>
              <a:t>г.п.Талинка</a:t>
            </a:r>
            <a:r>
              <a:rPr lang="ru-RU" sz="1800" dirty="0" smtClean="0"/>
              <a:t> </a:t>
            </a:r>
            <a:endParaRPr lang="ru-RU" sz="1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1980957" y="1516993"/>
          <a:ext cx="5145573" cy="4592364"/>
        </p:xfrm>
        <a:graphic>
          <a:graphicData uri="http://schemas.openxmlformats.org/drawingml/2006/table">
            <a:tbl>
              <a:tblPr/>
              <a:tblGrid>
                <a:gridCol w="123386"/>
                <a:gridCol w="2955475"/>
                <a:gridCol w="593794"/>
                <a:gridCol w="1472918"/>
              </a:tblGrid>
              <a:tr h="3645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 п/п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Предмет МК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latin typeface="Times New Roman"/>
                        </a:rPr>
                        <a:t>Сроки исполнения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56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2014 год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121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430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Выборочный ремонт дороги по ул.Первостроителей г.п.Талинка (от СТО в сторону АЗС)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июнь 2014г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1 804 432,21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6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2015 год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21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дороги по ул.Афлитунова г.п.Талинка 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июнь 2015г.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1 411 400,00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2016 год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дороги по ул.Благодатная и ул. Афлитунова г.п.Талинка 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latin typeface="Times New Roman"/>
                        </a:rPr>
                        <a:t>июнь 2016г.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1 186 144,04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3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latin typeface="Times New Roman"/>
                        </a:rPr>
                        <a:t>Всего 2014-2016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latin typeface="Times New Roman"/>
                        </a:rPr>
                        <a:t>4 401 976,25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latin typeface="Times New Roman"/>
                        </a:rPr>
                        <a:t>                        </a:t>
                      </a:r>
                      <a:r>
                        <a:rPr lang="ru-RU" sz="1000" b="1" i="0" u="none" strike="noStrike">
                          <a:latin typeface="Times New Roman"/>
                        </a:rPr>
                        <a:t> Ремонт дорог в 2017 году</a:t>
                      </a:r>
                      <a:endParaRPr lang="ru-RU" sz="700" b="1" i="0" u="none" strike="noStrike">
                        <a:latin typeface="Times New Roman"/>
                      </a:endParaRP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15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4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ул. Нефтянников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июнь 2017г.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4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ул. Муравленко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35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ул.Кондратюка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3 426 800,00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4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ул.Первостроителей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4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ул.Сибирская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446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ул.Молодёжная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8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5786" marR="5786" marT="57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98360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12437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 На обслуживание дорог на 2017 год планировалась сумма - 5 643 800,00</a:t>
                      </a:r>
                    </a:p>
                  </a:txBody>
                  <a:tcPr marL="5786" marR="5786" marT="57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1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360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219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latin typeface="Times New Roman"/>
                        </a:rPr>
                        <a:t>На ремонт дорог планировалось - 1 383 000,00</a:t>
                      </a: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360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360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2023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Times New Roman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Times New Roman"/>
                        </a:rPr>
                        <a:t>В связи с необходимостью часть денег  была направлена на ремонт  - 2 043 800,00 руб.</a:t>
                      </a: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latin typeface="Times New Roman"/>
                        </a:rPr>
                        <a:t>2 043 800,00 рублей</a:t>
                      </a: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360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6219">
                <a:tc>
                  <a:txBody>
                    <a:bodyPr/>
                    <a:lstStyle/>
                    <a:p>
                      <a:pPr algn="l" fontAlgn="b"/>
                      <a:endParaRPr lang="ru-RU" sz="600" b="0" i="0" u="none" strike="noStrike">
                        <a:latin typeface="Arial Cyr"/>
                      </a:endParaRP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latin typeface="Times New Roman"/>
                        </a:rPr>
                        <a:t>На обслуживание дорог в 2017 году запланировано - 3 600 000,00 рублей</a:t>
                      </a:r>
                    </a:p>
                  </a:txBody>
                  <a:tcPr marL="5786" marR="5786" marT="578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ОТЧЕТ</a:t>
            </a:r>
            <a:r>
              <a:rPr lang="ru-RU" sz="2400" dirty="0" smtClean="0"/>
              <a:t> </a:t>
            </a:r>
            <a:r>
              <a:rPr lang="ru-RU" sz="2400" b="1" dirty="0" smtClean="0"/>
              <a:t> по благоустройству территории городского поселения </a:t>
            </a:r>
            <a:r>
              <a:rPr lang="ru-RU" sz="2400" b="1" dirty="0" err="1" smtClean="0"/>
              <a:t>Талинка</a:t>
            </a:r>
            <a:endParaRPr lang="ru-RU" sz="24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301625" y="2677192"/>
          <a:ext cx="8504239" cy="2271966"/>
        </p:xfrm>
        <a:graphic>
          <a:graphicData uri="http://schemas.openxmlformats.org/drawingml/2006/table">
            <a:tbl>
              <a:tblPr/>
              <a:tblGrid>
                <a:gridCol w="305359"/>
                <a:gridCol w="2210797"/>
                <a:gridCol w="1603133"/>
                <a:gridCol w="1053487"/>
                <a:gridCol w="796986"/>
                <a:gridCol w="793933"/>
                <a:gridCol w="870272"/>
                <a:gridCol w="870272"/>
              </a:tblGrid>
              <a:tr h="38544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Выполнение работ по очистке ливневой канализации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198 510,54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Выполнение работ по очистке территории г.п.Талинка от поросли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184 543,76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44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3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Выполнение работ по изготовлению ледового городка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400 000,00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544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4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Ремонт площади "Защитникам Отечества"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399 877,61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78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Итого по мероприятиям по благоустройству территории г.п.Талинка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1 182 931,91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23728" y="1772816"/>
            <a:ext cx="4943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/>
              <a:t>ОТЧЕТ</a:t>
            </a:r>
            <a:r>
              <a:rPr lang="ru-RU" sz="1600" dirty="0" smtClean="0"/>
              <a:t> </a:t>
            </a:r>
            <a:r>
              <a:rPr lang="ru-RU" sz="1600" b="1" dirty="0" smtClean="0"/>
              <a:t> по благоустройству территории </a:t>
            </a:r>
          </a:p>
          <a:p>
            <a:pPr algn="ctr"/>
            <a:r>
              <a:rPr lang="ru-RU" sz="1600" b="1" dirty="0" smtClean="0"/>
              <a:t>городского поселения </a:t>
            </a:r>
            <a:r>
              <a:rPr lang="ru-RU" sz="1600" b="1" dirty="0" err="1" smtClean="0"/>
              <a:t>Талинка</a:t>
            </a:r>
            <a:r>
              <a:rPr lang="ru-RU" sz="1600" b="1" dirty="0" smtClean="0"/>
              <a:t> за 2014 год</a:t>
            </a:r>
            <a:r>
              <a:rPr lang="ru-RU" sz="1600" dirty="0" smtClean="0"/>
              <a:t> </a:t>
            </a:r>
            <a:endParaRPr lang="ru-RU" sz="16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ОТЧЕТ</a:t>
            </a:r>
            <a:r>
              <a:rPr lang="ru-RU" sz="2400" dirty="0" smtClean="0"/>
              <a:t> </a:t>
            </a:r>
            <a:r>
              <a:rPr lang="ru-RU" sz="2400" b="1" dirty="0" smtClean="0"/>
              <a:t> по благоустройству территории городского поселения </a:t>
            </a:r>
            <a:r>
              <a:rPr lang="ru-RU" sz="2400" b="1" dirty="0" err="1" smtClean="0"/>
              <a:t>Талинка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1772816"/>
            <a:ext cx="4943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/>
              <a:t>ОТЧЕТ</a:t>
            </a:r>
            <a:r>
              <a:rPr lang="ru-RU" sz="1600" dirty="0" smtClean="0"/>
              <a:t> </a:t>
            </a:r>
            <a:r>
              <a:rPr lang="ru-RU" sz="1600" b="1" dirty="0" smtClean="0"/>
              <a:t> по благоустройству территории </a:t>
            </a:r>
          </a:p>
          <a:p>
            <a:pPr algn="ctr"/>
            <a:r>
              <a:rPr lang="ru-RU" sz="1600" b="1" dirty="0" smtClean="0"/>
              <a:t>городского поселения </a:t>
            </a:r>
            <a:r>
              <a:rPr lang="ru-RU" sz="1600" b="1" dirty="0" err="1" smtClean="0"/>
              <a:t>Талинка</a:t>
            </a:r>
            <a:r>
              <a:rPr lang="ru-RU" sz="1600" b="1" dirty="0" smtClean="0"/>
              <a:t> за 2015 год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1"/>
          </p:nvPr>
        </p:nvGraphicFramePr>
        <p:xfrm>
          <a:off x="301625" y="2586084"/>
          <a:ext cx="8504239" cy="2454181"/>
        </p:xfrm>
        <a:graphic>
          <a:graphicData uri="http://schemas.openxmlformats.org/drawingml/2006/table">
            <a:tbl>
              <a:tblPr/>
              <a:tblGrid>
                <a:gridCol w="305359"/>
                <a:gridCol w="2210797"/>
                <a:gridCol w="1603133"/>
                <a:gridCol w="1053487"/>
                <a:gridCol w="796986"/>
                <a:gridCol w="793933"/>
                <a:gridCol w="870272"/>
                <a:gridCol w="870272"/>
              </a:tblGrid>
              <a:tr h="38544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Выполнение работ по очистке ливневой канализации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198 510,54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9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Выполнение работ по очистке территории г.п.Талинка от поросли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184 543,76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44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3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Выполнение работ по изготовлению ледового городка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390 035,00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272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4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Приобретение тротуарной плитки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270 750,00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5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5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Монтаж спортивного оборудования (возле министадиона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50 000,00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53778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Итого по мероприятиям по благоустройству территории г.п.Талинка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1 093 839,00</a:t>
                      </a:r>
                    </a:p>
                  </a:txBody>
                  <a:tcPr marL="9177" marR="9177" marT="917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Игрового комплекса «Форт» с элементами игрового оборудования, спортивного комплекса с уличными тренажерами и спортивного турникового комплекса</a:t>
            </a:r>
          </a:p>
          <a:p>
            <a:r>
              <a:rPr lang="ru-RU" dirty="0" smtClean="0"/>
              <a:t>2 МИКРОРАЙОНА ГП. </a:t>
            </a:r>
            <a:r>
              <a:rPr lang="ru-RU" dirty="0" err="1" smtClean="0"/>
              <a:t>тАЛИНКА</a:t>
            </a:r>
            <a:r>
              <a:rPr lang="ru-RU" dirty="0" smtClean="0"/>
              <a:t>, октябрьский район.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Дизайн-проект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ОТЧЕТ</a:t>
            </a:r>
            <a:r>
              <a:rPr lang="ru-RU" sz="2400" dirty="0" smtClean="0"/>
              <a:t> </a:t>
            </a:r>
            <a:r>
              <a:rPr lang="ru-RU" sz="2400" b="1" dirty="0" smtClean="0"/>
              <a:t> по благоустройству территории городского поселения </a:t>
            </a:r>
            <a:r>
              <a:rPr lang="ru-RU" sz="2400" b="1" dirty="0" err="1" smtClean="0"/>
              <a:t>Талинка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2123728" y="1556792"/>
            <a:ext cx="49439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/>
              <a:t>ОТЧЕТ</a:t>
            </a:r>
            <a:r>
              <a:rPr lang="ru-RU" sz="1600" dirty="0" smtClean="0"/>
              <a:t> </a:t>
            </a:r>
            <a:r>
              <a:rPr lang="ru-RU" sz="1600" b="1" dirty="0" smtClean="0"/>
              <a:t> по благоустройству территории </a:t>
            </a:r>
          </a:p>
          <a:p>
            <a:pPr algn="ctr"/>
            <a:r>
              <a:rPr lang="ru-RU" sz="1600" b="1" dirty="0" smtClean="0"/>
              <a:t>городского поселения </a:t>
            </a:r>
            <a:r>
              <a:rPr lang="ru-RU" sz="1600" b="1" dirty="0" err="1" smtClean="0"/>
              <a:t>Талинка</a:t>
            </a:r>
            <a:r>
              <a:rPr lang="ru-RU" sz="1600" b="1" dirty="0" smtClean="0"/>
              <a:t> за 2016 год</a:t>
            </a:r>
            <a:r>
              <a:rPr lang="ru-RU" sz="1600" dirty="0" smtClean="0"/>
              <a:t> </a:t>
            </a:r>
            <a:endParaRPr lang="ru-RU" sz="16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1"/>
          </p:nvPr>
        </p:nvGraphicFramePr>
        <p:xfrm>
          <a:off x="683568" y="2060848"/>
          <a:ext cx="7387507" cy="4451286"/>
        </p:xfrm>
        <a:graphic>
          <a:graphicData uri="http://schemas.openxmlformats.org/drawingml/2006/table">
            <a:tbl>
              <a:tblPr/>
              <a:tblGrid>
                <a:gridCol w="265261"/>
                <a:gridCol w="1920487"/>
                <a:gridCol w="1392617"/>
                <a:gridCol w="915149"/>
                <a:gridCol w="692330"/>
                <a:gridCol w="689677"/>
                <a:gridCol w="755993"/>
                <a:gridCol w="755993"/>
              </a:tblGrid>
              <a:tr h="326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1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Поставка ограждения для детской площадки г.п. Талинка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141 812,37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0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2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Выполнение работ по обустройству детской игровой площадки в г.п. Талинка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150 000,00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3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Поставка игрового оборудования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616 134,33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41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4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Приобретение и установка плоскостнового сооружения (спортивная площадка)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2 530 733,00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0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5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Выполнение работ по  ремонту мощения площади «Защитникам Отечества»  в г.п. Талинка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990 191,69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69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6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Обустройство пешеходных переходов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819 000,00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7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Приобретение Новогодней ели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201 500,00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88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8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Приобретение ограждения и украшения для новогодней ели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98 500,00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85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9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Приобретение илососной машины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1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3 969 366,67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1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Итого по мероприятиям по благоустройству территории г.п.Талинка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 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9 517 366,67</a:t>
                      </a:r>
                    </a:p>
                  </a:txBody>
                  <a:tcPr marL="7972" marR="7972" marT="797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167414">
                <a:tc gridSpan="8">
                  <a:txBody>
                    <a:bodyPr/>
                    <a:lstStyle/>
                    <a:p>
                      <a:pPr algn="l" fontAlgn="b"/>
                      <a:r>
                        <a:rPr lang="ru-RU" sz="20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за 2014-2016</a:t>
                      </a:r>
                      <a:r>
                        <a:rPr lang="ru-RU" sz="2000" b="1" i="0" u="none" strike="noStrike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i="0" u="none" strike="noStrike" baseline="0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гг</a:t>
                      </a:r>
                      <a:r>
                        <a:rPr lang="ru-RU" sz="2000" b="1" i="0" u="none" strike="noStrike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</a:t>
                      </a:r>
                      <a:r>
                        <a:rPr lang="ru-RU" sz="2400" b="1" i="0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</a:t>
                      </a:r>
                      <a:r>
                        <a:rPr lang="ru-RU" sz="2400" b="1" i="0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794 137,58</a:t>
                      </a:r>
                    </a:p>
                  </a:txBody>
                  <a:tcPr marL="7972" marR="7972" marT="7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FF0000"/>
                        </a:solidFill>
                        <a:latin typeface="Arial Narrow"/>
                      </a:endParaRPr>
                    </a:p>
                  </a:txBody>
                  <a:tcPr marL="7972" marR="7972" marT="7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7972" marR="7972" marT="7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7972" marR="7972" marT="7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7972" marR="7972" marT="7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7972" marR="7972" marT="7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ru-RU" sz="1000" b="0" i="0" u="none" strike="noStrike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7972" marR="7972" marT="7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latin typeface="Arial Narrow"/>
                      </a:endParaRPr>
                    </a:p>
                  </a:txBody>
                  <a:tcPr marL="7972" marR="7972" marT="797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Бюджет муниципального образования  городское поселение </a:t>
            </a:r>
            <a:r>
              <a:rPr lang="ru-RU" sz="2000" dirty="0" err="1" smtClean="0"/>
              <a:t>Талинка</a:t>
            </a:r>
            <a:r>
              <a:rPr lang="ru-RU" sz="2000" dirty="0" smtClean="0"/>
              <a:t>  в динамике по годам за период 2014 - 2016 годов </a:t>
            </a:r>
            <a:endParaRPr lang="ru-RU" sz="20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1520" y="5589240"/>
          <a:ext cx="4824932" cy="1080120"/>
        </p:xfrm>
        <a:graphic>
          <a:graphicData uri="http://schemas.openxmlformats.org/drawingml/2006/table">
            <a:tbl>
              <a:tblPr/>
              <a:tblGrid>
                <a:gridCol w="2797790"/>
                <a:gridCol w="971687"/>
                <a:gridCol w="1055455"/>
              </a:tblGrid>
              <a:tr h="180020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100" b="1" i="0" u="sng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Примечание: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 снижение прироста бюджетных средств в 2016 году</a:t>
                      </a:r>
                    </a:p>
                  </a:txBody>
                  <a:tcPr marL="6942" marR="6942" marT="69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020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относительно 2015 года объясняется тем, что в 2015 году на капитальный</a:t>
                      </a:r>
                    </a:p>
                  </a:txBody>
                  <a:tcPr marL="6942" marR="6942" marT="69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020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ремонт сетей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latin typeface="Arial Narrow"/>
                        </a:rPr>
                        <a:t>тепловодоснабжения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Arial Narrow"/>
                        </a:rPr>
                        <a:t> было выделено 24 171 тыс.рублей,</a:t>
                      </a:r>
                    </a:p>
                  </a:txBody>
                  <a:tcPr marL="6942" marR="6942" marT="69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020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а в 2016 году - 15 340 тыс.рублей; и на повышение оплаты труда </a:t>
                      </a:r>
                    </a:p>
                  </a:txBody>
                  <a:tcPr marL="6942" marR="6942" marT="69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020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работникам культуры по Указу Президента РФ было выделено </a:t>
                      </a:r>
                    </a:p>
                  </a:txBody>
                  <a:tcPr marL="6942" marR="6942" marT="69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02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Arial Narrow"/>
                        </a:rPr>
                        <a:t>3 153 тыс.рублей, а в 2016 году - 0 рублей.</a:t>
                      </a:r>
                    </a:p>
                  </a:txBody>
                  <a:tcPr marL="6942" marR="6942" marT="69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6942" marR="6942" marT="69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Arial Narrow"/>
                      </a:endParaRPr>
                    </a:p>
                  </a:txBody>
                  <a:tcPr marL="6942" marR="6942" marT="694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" name="Содержимое 9" descr="диаграмма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196752"/>
            <a:ext cx="6773333" cy="45720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1"/>
          </p:nvPr>
        </p:nvSpPr>
        <p:spPr>
          <a:xfrm>
            <a:off x="323528" y="2780928"/>
            <a:ext cx="8503920" cy="12538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/>
              <a:t>Спасибо за внимание</a:t>
            </a:r>
            <a:endParaRPr lang="ru-RU" sz="6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Концепция дизайн – проекта по благоустройству территории второго микрорайона городского поселения </a:t>
            </a:r>
            <a:r>
              <a:rPr lang="ru-RU" sz="2000" dirty="0" err="1" smtClean="0"/>
              <a:t>Талинка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772816"/>
            <a:ext cx="8122104" cy="4134200"/>
          </a:xfrm>
        </p:spPr>
        <p:txBody>
          <a:bodyPr>
            <a:normAutofit fontScale="40000" lnSpcReduction="20000"/>
          </a:bodyPr>
          <a:lstStyle/>
          <a:p>
            <a:pPr marL="514350" indent="-514350" algn="just">
              <a:lnSpc>
                <a:spcPct val="170000"/>
              </a:lnSpc>
              <a:buNone/>
            </a:pPr>
            <a:r>
              <a:rPr lang="ru-RU" dirty="0" smtClean="0"/>
              <a:t>                     Концепция дизайн – проекта направлена  на осуществление мероприятий по благоустройству территории 2-го микрорайона городского поселения </a:t>
            </a:r>
            <a:r>
              <a:rPr lang="ru-RU" dirty="0" err="1" smtClean="0"/>
              <a:t>Талинка</a:t>
            </a:r>
            <a:r>
              <a:rPr lang="ru-RU" dirty="0" smtClean="0"/>
              <a:t> Октябрьского района, а именно, приобретения и установки спортивных площадок   и детского игрового комплекса. В микрорайоне расположены 6 многоквартирных жилых домов, численность проживающих </a:t>
            </a:r>
            <a:r>
              <a:rPr lang="ru-RU" dirty="0" err="1" smtClean="0"/>
              <a:t>составляет_порядка</a:t>
            </a:r>
            <a:r>
              <a:rPr lang="ru-RU" dirty="0" smtClean="0"/>
              <a:t> 1200 человек, в том числе детское население – более 500 человек, так же в непосредственной близости располагается средняя общеобразовательная школа №7. Указанный микрорайон является особо значимым в плане перспективного жилищного строительства, кроме того, там же отведен земельный участок под строительство объекта «комплекс «школа – детский сад». Улучшение материально – технической базы спортивных площадок и малых архитектурных форм является в настоящее время одним из основных показателей эффективности работ по благоустройству территории муниципального образования, предметом социальных ожиданий населения, что неоднократно отмечалось в ходе собраний и встреч депутатов, должностных лиц с общественностью.  </a:t>
            </a:r>
          </a:p>
          <a:p>
            <a:pPr marL="514350" indent="-514350" algn="just">
              <a:lnSpc>
                <a:spcPct val="170000"/>
              </a:lnSpc>
              <a:buNone/>
            </a:pPr>
            <a:r>
              <a:rPr lang="ru-RU" dirty="0" smtClean="0"/>
              <a:t>                     При подготовке данного дизайн – проекта были учтены, прежде всего, пожелания жителей микрорайона, направленные на достижение максимальной функциональности, компактности, безопасности в эксплуатации и эстетической привлекательности объектов. Кроме того, учитывалось создание необходимых условий для игр детей на открытом воздухе и занятий спортом разновозрастных категорий населения.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Общий вид площадок</a:t>
            </a:r>
            <a:endParaRPr lang="ru-RU" dirty="0"/>
          </a:p>
        </p:txBody>
      </p:sp>
      <p:pic>
        <p:nvPicPr>
          <p:cNvPr id="7" name="Содержимое 6" descr="Проект 96_2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263786" y="1527175"/>
            <a:ext cx="6579915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Травмобезопасное</a:t>
            </a:r>
            <a:r>
              <a:rPr lang="ru-RU" dirty="0" smtClean="0"/>
              <a:t> покрытие (500*500, 40 мм)</a:t>
            </a:r>
            <a:endParaRPr lang="ru-RU" dirty="0"/>
          </a:p>
        </p:txBody>
      </p:sp>
      <p:pic>
        <p:nvPicPr>
          <p:cNvPr id="7" name="Содержимое 6" descr="-------------------------_24t3352x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907704" y="1700808"/>
            <a:ext cx="2819152" cy="2114364"/>
          </a:xfrm>
        </p:spPr>
      </p:pic>
      <p:pic>
        <p:nvPicPr>
          <p:cNvPr id="8" name="Рисунок 7" descr="03-5-rezinovoe-pokrytie-dlya-detskikh-ploshchadok.jpg.pagespeed.ce.7rsjI_sww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3933056"/>
            <a:ext cx="6192688" cy="2229368"/>
          </a:xfrm>
          <a:prstGeom prst="rect">
            <a:avLst/>
          </a:prstGeom>
        </p:spPr>
      </p:pic>
      <p:pic>
        <p:nvPicPr>
          <p:cNvPr id="9" name="Рисунок 8" descr="покрытие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1196752"/>
            <a:ext cx="4356992" cy="32533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Эскизный проект</a:t>
            </a:r>
            <a:endParaRPr lang="ru-RU" dirty="0"/>
          </a:p>
        </p:txBody>
      </p:sp>
      <p:pic>
        <p:nvPicPr>
          <p:cNvPr id="4" name="Содержимое 3" descr="эскиз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-396552" y="1340768"/>
            <a:ext cx="7104789" cy="5328592"/>
          </a:xfrm>
        </p:spPr>
      </p:pic>
      <p:pic>
        <p:nvPicPr>
          <p:cNvPr id="6" name="Рисунок 5" descr="экспликац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628800"/>
            <a:ext cx="2996405" cy="452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Спортивный комплекс с уличными тренажерами </a:t>
            </a:r>
            <a:r>
              <a:rPr lang="ru-RU" sz="1400" dirty="0" smtClean="0"/>
              <a:t>(2 </a:t>
            </a:r>
            <a:r>
              <a:rPr lang="ru-RU" sz="1400" dirty="0" err="1" smtClean="0"/>
              <a:t>мкр</a:t>
            </a:r>
            <a:r>
              <a:rPr lang="ru-RU" sz="1400" dirty="0" smtClean="0"/>
              <a:t>., дом 3)</a:t>
            </a:r>
            <a:endParaRPr lang="ru-RU" sz="1400" dirty="0"/>
          </a:p>
        </p:txBody>
      </p:sp>
      <p:pic>
        <p:nvPicPr>
          <p:cNvPr id="4" name="Содержимое 3" descr="тренажеры комплекс общ вид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-180528" y="1628800"/>
            <a:ext cx="5148065" cy="3861049"/>
          </a:xfrm>
        </p:spPr>
      </p:pic>
      <p:pic>
        <p:nvPicPr>
          <p:cNvPr id="5" name="Рисунок 4" descr="7707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48738" y="4221088"/>
            <a:ext cx="3899726" cy="1988861"/>
          </a:xfrm>
          <a:prstGeom prst="rect">
            <a:avLst/>
          </a:prstGeom>
        </p:spPr>
      </p:pic>
      <p:pic>
        <p:nvPicPr>
          <p:cNvPr id="6" name="Рисунок 5" descr="7706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628800"/>
            <a:ext cx="3672408" cy="242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Уличные тренажеры</a:t>
            </a:r>
            <a:endParaRPr lang="ru-RU" dirty="0"/>
          </a:p>
        </p:txBody>
      </p:sp>
      <p:pic>
        <p:nvPicPr>
          <p:cNvPr id="6" name="Содержимое 5" descr="тренажеры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505744" y="1527175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1066</TotalTime>
  <Words>1689</Words>
  <Application>Microsoft Office PowerPoint</Application>
  <PresentationFormat>Экран (4:3)</PresentationFormat>
  <Paragraphs>495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Официальная</vt:lpstr>
      <vt:lpstr>Отчет главы МО  городское поселение Талинка С.Б. Шевченко перед населением о работе в 2016 году.</vt:lpstr>
      <vt:lpstr>Слайд 2</vt:lpstr>
      <vt:lpstr>Дизайн-проект </vt:lpstr>
      <vt:lpstr>Концепция дизайн – проекта по благоустройству территории второго микрорайона городского поселения Талинка.</vt:lpstr>
      <vt:lpstr>Общий вид площадок</vt:lpstr>
      <vt:lpstr>Травмобезопасное покрытие (500*500, 40 мм)</vt:lpstr>
      <vt:lpstr>Эскизный проект</vt:lpstr>
      <vt:lpstr>Спортивный комплекс с уличными тренажерами (2 мкр., дом 3)</vt:lpstr>
      <vt:lpstr>Уличные тренажеры</vt:lpstr>
      <vt:lpstr>Спортивный турниковый комплекс(2 мкр., дом 3)</vt:lpstr>
      <vt:lpstr>Элементы турникового комплекса</vt:lpstr>
      <vt:lpstr>Тематическая игровая площадка «Форт» с элементами игрового оборудования: игровой модуль «Песочница», качели двухпролетные.(2 мкр., дом 1)</vt:lpstr>
      <vt:lpstr>Элементы тематической игровой площадки «Форт»</vt:lpstr>
      <vt:lpstr>Слайд 14</vt:lpstr>
      <vt:lpstr>Слайд 15</vt:lpstr>
      <vt:lpstr>Слайд 16</vt:lpstr>
      <vt:lpstr>Эскизный проект благоустройства памятника Нефтяникам</vt:lpstr>
      <vt:lpstr>Эскизный проект благоустройства памятника Нефтяникам</vt:lpstr>
      <vt:lpstr>Эскизный проект благоустройства памятника Нефтяникам</vt:lpstr>
      <vt:lpstr>Эскизный проект благоустройства памятника Нефтяникам</vt:lpstr>
      <vt:lpstr>Слайд 21</vt:lpstr>
      <vt:lpstr>Информация об объектах инженерно-тепловых коммуникаций  коммунальной инфраструктуры, отремонтированных в 2015-2016гг  органами местного самоуправления г.п.Талинка </vt:lpstr>
      <vt:lpstr>Информация об объектах жилищного фонда, отремонтированных органами местного самоуправления г.п.Талинка</vt:lpstr>
      <vt:lpstr>Информация об объектах жилищного фонда, отремонтированных органами местного самоуправления г.п.Талинка</vt:lpstr>
      <vt:lpstr>Информация об объектах жилищного фонда, отремонтированных органами местного самоуправления г.п.Талинка</vt:lpstr>
      <vt:lpstr>Информация о планируемом капитальном ремонте жилищного фонда в 2017 году</vt:lpstr>
      <vt:lpstr>  Информация об объектах дорожного хозяйства, отремонтированных в 2014-2016гг органами местного самоуправления г.п.Талинка </vt:lpstr>
      <vt:lpstr>ОТЧЕТ  по благоустройству территории городского поселения Талинка</vt:lpstr>
      <vt:lpstr>ОТЧЕТ  по благоустройству территории городского поселения Талинка</vt:lpstr>
      <vt:lpstr>ОТЧЕТ  по благоустройству территории городского поселения Талинка</vt:lpstr>
      <vt:lpstr>Бюджет муниципального образования  городское поселение Талинка  в динамике по годам за период 2014 - 2016 годов 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 А. Иванникова</dc:creator>
  <cp:lastModifiedBy>IvannikovaVA</cp:lastModifiedBy>
  <cp:revision>54</cp:revision>
  <dcterms:created xsi:type="dcterms:W3CDTF">2017-03-05T15:09:26Z</dcterms:created>
  <dcterms:modified xsi:type="dcterms:W3CDTF">2017-03-23T11:15:08Z</dcterms:modified>
</cp:coreProperties>
</file>